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4"/>
  </p:notesMasterIdLst>
  <p:sldIdLst>
    <p:sldId id="256" r:id="rId2"/>
    <p:sldId id="479" r:id="rId3"/>
    <p:sldId id="471" r:id="rId4"/>
    <p:sldId id="522" r:id="rId5"/>
    <p:sldId id="523" r:id="rId6"/>
    <p:sldId id="524" r:id="rId7"/>
    <p:sldId id="525" r:id="rId8"/>
    <p:sldId id="526" r:id="rId9"/>
    <p:sldId id="527" r:id="rId10"/>
    <p:sldId id="538" r:id="rId11"/>
    <p:sldId id="536" r:id="rId12"/>
    <p:sldId id="539" r:id="rId13"/>
    <p:sldId id="485" r:id="rId14"/>
    <p:sldId id="492" r:id="rId15"/>
    <p:sldId id="529" r:id="rId16"/>
    <p:sldId id="521" r:id="rId17"/>
    <p:sldId id="528" r:id="rId18"/>
    <p:sldId id="530" r:id="rId19"/>
    <p:sldId id="531" r:id="rId20"/>
    <p:sldId id="533" r:id="rId21"/>
    <p:sldId id="532" r:id="rId22"/>
    <p:sldId id="53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DDA"/>
    <a:srgbClr val="2B91AF"/>
    <a:srgbClr val="008000"/>
    <a:srgbClr val="51A5BD"/>
    <a:srgbClr val="2F5597"/>
    <a:srgbClr val="F1F3F4"/>
    <a:srgbClr val="0000FF"/>
    <a:srgbClr val="4848B9"/>
    <a:srgbClr val="800000"/>
    <a:srgbClr val="3190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9E34D5-E5CF-4CD0-B445-B6AC3FE205BE}" v="630" dt="2025-05-07T10:01:53.320"/>
    <p1510:client id="{8664CD5D-4754-4F5D-A385-4096C1572D11}" v="105" dt="2025-05-07T08:40:04.6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11" d="100"/>
          <a:sy n="111" d="100"/>
        </p:scale>
        <p:origin x="594"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3b890859-318a-456c-ae31-28a208e05ecf" providerId="ADAL" clId="{279E34D5-E5CF-4CD0-B445-B6AC3FE205BE}"/>
    <pc:docChg chg="undo custSel addSld delSld modSld sldOrd">
      <pc:chgData name="Filip Geens" userId="3b890859-318a-456c-ae31-28a208e05ecf" providerId="ADAL" clId="{279E34D5-E5CF-4CD0-B445-B6AC3FE205BE}" dt="2025-05-07T10:01:53.320" v="2650"/>
      <pc:docMkLst>
        <pc:docMk/>
      </pc:docMkLst>
      <pc:sldChg chg="modAnim">
        <pc:chgData name="Filip Geens" userId="3b890859-318a-456c-ae31-28a208e05ecf" providerId="ADAL" clId="{279E34D5-E5CF-4CD0-B445-B6AC3FE205BE}" dt="2025-05-07T09:47:12.321" v="2640"/>
        <pc:sldMkLst>
          <pc:docMk/>
          <pc:sldMk cId="4004483304" sldId="522"/>
        </pc:sldMkLst>
      </pc:sldChg>
      <pc:sldChg chg="modAnim">
        <pc:chgData name="Filip Geens" userId="3b890859-318a-456c-ae31-28a208e05ecf" providerId="ADAL" clId="{279E34D5-E5CF-4CD0-B445-B6AC3FE205BE}" dt="2025-05-07T09:47:40.680" v="2642"/>
        <pc:sldMkLst>
          <pc:docMk/>
          <pc:sldMk cId="2949510730" sldId="524"/>
        </pc:sldMkLst>
      </pc:sldChg>
      <pc:sldChg chg="modAnim">
        <pc:chgData name="Filip Geens" userId="3b890859-318a-456c-ae31-28a208e05ecf" providerId="ADAL" clId="{279E34D5-E5CF-4CD0-B445-B6AC3FE205BE}" dt="2025-05-07T09:48:02.749" v="2643"/>
        <pc:sldMkLst>
          <pc:docMk/>
          <pc:sldMk cId="2318813428" sldId="525"/>
        </pc:sldMkLst>
      </pc:sldChg>
      <pc:sldChg chg="add del">
        <pc:chgData name="Filip Geens" userId="3b890859-318a-456c-ae31-28a208e05ecf" providerId="ADAL" clId="{279E34D5-E5CF-4CD0-B445-B6AC3FE205BE}" dt="2025-05-07T08:51:04.751" v="7" actId="47"/>
        <pc:sldMkLst>
          <pc:docMk/>
          <pc:sldMk cId="2934846897" sldId="527"/>
        </pc:sldMkLst>
      </pc:sldChg>
      <pc:sldChg chg="modSp">
        <pc:chgData name="Filip Geens" userId="3b890859-318a-456c-ae31-28a208e05ecf" providerId="ADAL" clId="{279E34D5-E5CF-4CD0-B445-B6AC3FE205BE}" dt="2025-05-07T08:41:26.798" v="5" actId="20577"/>
        <pc:sldMkLst>
          <pc:docMk/>
          <pc:sldMk cId="4056998600" sldId="529"/>
        </pc:sldMkLst>
        <pc:spChg chg="mod">
          <ac:chgData name="Filip Geens" userId="3b890859-318a-456c-ae31-28a208e05ecf" providerId="ADAL" clId="{279E34D5-E5CF-4CD0-B445-B6AC3FE205BE}" dt="2025-05-07T08:41:26.798" v="5" actId="20577"/>
          <ac:spMkLst>
            <pc:docMk/>
            <pc:sldMk cId="4056998600" sldId="529"/>
            <ac:spMk id="3" creationId="{D4572BC4-CBD0-4E71-8A6D-BD2E3B6932DB}"/>
          </ac:spMkLst>
        </pc:spChg>
      </pc:sldChg>
      <pc:sldChg chg="modSp add mod modAnim">
        <pc:chgData name="Filip Geens" userId="3b890859-318a-456c-ae31-28a208e05ecf" providerId="ADAL" clId="{279E34D5-E5CF-4CD0-B445-B6AC3FE205BE}" dt="2025-05-07T09:49:27.091" v="2648"/>
        <pc:sldMkLst>
          <pc:docMk/>
          <pc:sldMk cId="3462507120" sldId="536"/>
        </pc:sldMkLst>
        <pc:spChg chg="mod">
          <ac:chgData name="Filip Geens" userId="3b890859-318a-456c-ae31-28a208e05ecf" providerId="ADAL" clId="{279E34D5-E5CF-4CD0-B445-B6AC3FE205BE}" dt="2025-05-07T09:10:29.525" v="834" actId="20577"/>
          <ac:spMkLst>
            <pc:docMk/>
            <pc:sldMk cId="3462507120" sldId="536"/>
            <ac:spMk id="2" creationId="{E2F3E25C-C91A-A43D-E20D-AC0CE610C541}"/>
          </ac:spMkLst>
        </pc:spChg>
        <pc:spChg chg="mod">
          <ac:chgData name="Filip Geens" userId="3b890859-318a-456c-ae31-28a208e05ecf" providerId="ADAL" clId="{279E34D5-E5CF-4CD0-B445-B6AC3FE205BE}" dt="2025-05-07T09:25:46.117" v="1418" actId="20577"/>
          <ac:spMkLst>
            <pc:docMk/>
            <pc:sldMk cId="3462507120" sldId="536"/>
            <ac:spMk id="3" creationId="{2BFB79AB-8F65-3BE8-D1A5-F7350000548F}"/>
          </ac:spMkLst>
        </pc:spChg>
      </pc:sldChg>
      <pc:sldChg chg="add del">
        <pc:chgData name="Filip Geens" userId="3b890859-318a-456c-ae31-28a208e05ecf" providerId="ADAL" clId="{279E34D5-E5CF-4CD0-B445-B6AC3FE205BE}" dt="2025-05-07T09:46:37.174" v="2638" actId="47"/>
        <pc:sldMkLst>
          <pc:docMk/>
          <pc:sldMk cId="756731504" sldId="537"/>
        </pc:sldMkLst>
      </pc:sldChg>
      <pc:sldChg chg="addSp modSp add mod ord modAnim">
        <pc:chgData name="Filip Geens" userId="3b890859-318a-456c-ae31-28a208e05ecf" providerId="ADAL" clId="{279E34D5-E5CF-4CD0-B445-B6AC3FE205BE}" dt="2025-05-07T09:48:56.936" v="2646"/>
        <pc:sldMkLst>
          <pc:docMk/>
          <pc:sldMk cId="2341055251" sldId="538"/>
        </pc:sldMkLst>
        <pc:spChg chg="mod">
          <ac:chgData name="Filip Geens" userId="3b890859-318a-456c-ae31-28a208e05ecf" providerId="ADAL" clId="{279E34D5-E5CF-4CD0-B445-B6AC3FE205BE}" dt="2025-05-07T08:55:31.434" v="88" actId="20577"/>
          <ac:spMkLst>
            <pc:docMk/>
            <pc:sldMk cId="2341055251" sldId="538"/>
            <ac:spMk id="2" creationId="{7673B2E2-24F8-4888-8748-1EDA0BC8042C}"/>
          </ac:spMkLst>
        </pc:spChg>
        <pc:spChg chg="mod">
          <ac:chgData name="Filip Geens" userId="3b890859-318a-456c-ae31-28a208e05ecf" providerId="ADAL" clId="{279E34D5-E5CF-4CD0-B445-B6AC3FE205BE}" dt="2025-05-07T09:09:57.026" v="815" actId="14100"/>
          <ac:spMkLst>
            <pc:docMk/>
            <pc:sldMk cId="2341055251" sldId="538"/>
            <ac:spMk id="3" creationId="{E5B868C4-C4A3-A135-B5B4-24B602BBB268}"/>
          </ac:spMkLst>
        </pc:spChg>
        <pc:spChg chg="add">
          <ac:chgData name="Filip Geens" userId="3b890859-318a-456c-ae31-28a208e05ecf" providerId="ADAL" clId="{279E34D5-E5CF-4CD0-B445-B6AC3FE205BE}" dt="2025-05-07T09:02:39.884" v="260"/>
          <ac:spMkLst>
            <pc:docMk/>
            <pc:sldMk cId="2341055251" sldId="538"/>
            <ac:spMk id="4" creationId="{EADCE1D9-8B9A-F4F6-8543-1331B93FE7DA}"/>
          </ac:spMkLst>
        </pc:spChg>
      </pc:sldChg>
      <pc:sldChg chg="modSp add mod modAnim">
        <pc:chgData name="Filip Geens" userId="3b890859-318a-456c-ae31-28a208e05ecf" providerId="ADAL" clId="{279E34D5-E5CF-4CD0-B445-B6AC3FE205BE}" dt="2025-05-07T10:01:53.320" v="2650"/>
        <pc:sldMkLst>
          <pc:docMk/>
          <pc:sldMk cId="1146336167" sldId="539"/>
        </pc:sldMkLst>
        <pc:spChg chg="mod">
          <ac:chgData name="Filip Geens" userId="3b890859-318a-456c-ae31-28a208e05ecf" providerId="ADAL" clId="{279E34D5-E5CF-4CD0-B445-B6AC3FE205BE}" dt="2025-05-07T09:30:20.933" v="1419"/>
          <ac:spMkLst>
            <pc:docMk/>
            <pc:sldMk cId="1146336167" sldId="539"/>
            <ac:spMk id="2" creationId="{59CD6DEB-C051-88A8-CD52-35D42A8B3E54}"/>
          </ac:spMkLst>
        </pc:spChg>
        <pc:spChg chg="mod">
          <ac:chgData name="Filip Geens" userId="3b890859-318a-456c-ae31-28a208e05ecf" providerId="ADAL" clId="{279E34D5-E5CF-4CD0-B445-B6AC3FE205BE}" dt="2025-05-07T09:46:27.466" v="2636" actId="6549"/>
          <ac:spMkLst>
            <pc:docMk/>
            <pc:sldMk cId="1146336167" sldId="539"/>
            <ac:spMk id="3" creationId="{15F7AFB6-802D-9D31-E612-C879B5676778}"/>
          </ac:spMkLst>
        </pc:spChg>
      </pc:sldChg>
      <pc:sldChg chg="add del">
        <pc:chgData name="Filip Geens" userId="3b890859-318a-456c-ae31-28a208e05ecf" providerId="ADAL" clId="{279E34D5-E5CF-4CD0-B445-B6AC3FE205BE}" dt="2025-05-07T09:46:34.835" v="2637" actId="47"/>
        <pc:sldMkLst>
          <pc:docMk/>
          <pc:sldMk cId="477390909" sldId="540"/>
        </pc:sldMkLst>
      </pc:sldChg>
    </pc:docChg>
  </pc:docChgLst>
</pc:chgInfo>
</file>

<file path=ppt/media/image1.png>
</file>

<file path=ppt/media/image2.png>
</file>

<file path=ppt/media/image3.tmp>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5/7/2025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5/7/2025</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5/7/2025</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6F3CBB4-A351-4E39-B2AE-4B2AA93616E1}"/>
              </a:ext>
            </a:extLst>
          </p:cNvPr>
          <p:cNvPicPr>
            <a:picLocks noChangeAspect="1"/>
          </p:cNvPicPr>
          <p:nvPr/>
        </p:nvPicPr>
        <p:blipFill rotWithShape="1">
          <a:blip r:embed="rId2">
            <a:extLst>
              <a:ext uri="{28A0092B-C50C-407E-A947-70E740481C1C}">
                <a14:useLocalDpi xmlns:a14="http://schemas.microsoft.com/office/drawing/2010/main" val="0"/>
              </a:ext>
            </a:extLst>
          </a:blip>
          <a:srcRect t="24726" b="7706"/>
          <a:stretch/>
        </p:blipFill>
        <p:spPr>
          <a:xfrm>
            <a:off x="20" y="10"/>
            <a:ext cx="12191980" cy="6857990"/>
          </a:xfrm>
          <a:prstGeom prst="rect">
            <a:avLst/>
          </a:prstGeom>
          <a:solidFill>
            <a:schemeClr val="accent6">
              <a:lumMod val="60000"/>
              <a:lumOff val="40000"/>
            </a:schemeClr>
          </a:solidFill>
        </p:spPr>
      </p:pic>
      <p:sp>
        <p:nvSpPr>
          <p:cNvPr id="103" name="Freeform: Shape 102">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841249" y="5076203"/>
            <a:ext cx="8856058" cy="947142"/>
          </a:xfrm>
        </p:spPr>
        <p:txBody>
          <a:bodyPr anchor="b">
            <a:normAutofit/>
          </a:bodyPr>
          <a:lstStyle/>
          <a:p>
            <a:pPr algn="l"/>
            <a:r>
              <a:rPr lang="en-US" sz="3900" dirty="0">
                <a:solidFill>
                  <a:srgbClr val="FFFFFF"/>
                </a:solidFill>
              </a:rPr>
              <a:t>Reflection</a:t>
            </a:r>
            <a:endParaRPr lang="en-US" sz="2000" dirty="0">
              <a:solidFill>
                <a:srgbClr val="FFFFFF"/>
              </a:solidFill>
            </a:endParaRPr>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841248" y="4199861"/>
            <a:ext cx="8856059" cy="1336826"/>
          </a:xfrm>
        </p:spPr>
        <p:txBody>
          <a:bodyPr anchor="t">
            <a:normAutofit/>
          </a:bodyPr>
          <a:lstStyle/>
          <a:p>
            <a:pPr algn="l"/>
            <a:r>
              <a:rPr lang="nl-BE" sz="3200">
                <a:ln w="22225">
                  <a:solidFill>
                    <a:schemeClr val="tx1"/>
                  </a:solidFill>
                  <a:miter lim="800000"/>
                </a:ln>
                <a:solidFill>
                  <a:srgbClr val="FFFFFF"/>
                </a:solidFill>
                <a:latin typeface="Arial Nova" panose="020B0504020202020204" pitchFamily="34" charset="0"/>
              </a:rPr>
              <a:t>Programmeren in C# </a:t>
            </a:r>
            <a:endParaRPr lang="nl-BE" sz="3200" dirty="0">
              <a:ln w="22225">
                <a:solidFill>
                  <a:schemeClr val="tx1"/>
                </a:solidFill>
                <a:miter lim="800000"/>
              </a:ln>
              <a:solidFill>
                <a:srgbClr val="FFFFFF"/>
              </a:solidFill>
              <a:latin typeface="Arial Nova" panose="020B0504020202020204" pitchFamily="34" charset="0"/>
            </a:endParaRPr>
          </a:p>
        </p:txBody>
      </p:sp>
    </p:spTree>
    <p:extLst>
      <p:ext uri="{BB962C8B-B14F-4D97-AF65-F5344CB8AC3E}">
        <p14:creationId xmlns:p14="http://schemas.microsoft.com/office/powerpoint/2010/main" val="16317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39AC8-CA9E-3CA9-6CE3-1E3E756BCF7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673B2E2-24F8-4888-8748-1EDA0BC8042C}"/>
              </a:ext>
            </a:extLst>
          </p:cNvPr>
          <p:cNvSpPr>
            <a:spLocks noGrp="1"/>
          </p:cNvSpPr>
          <p:nvPr>
            <p:ph type="title"/>
          </p:nvPr>
        </p:nvSpPr>
        <p:spPr>
          <a:xfrm>
            <a:off x="435836" y="60158"/>
            <a:ext cx="10917964" cy="734046"/>
          </a:xfrm>
        </p:spPr>
        <p:txBody>
          <a:bodyPr/>
          <a:lstStyle/>
          <a:p>
            <a:r>
              <a:rPr lang="nl-BE" dirty="0"/>
              <a:t>Nadelen van deze methodes</a:t>
            </a:r>
          </a:p>
        </p:txBody>
      </p:sp>
      <p:sp>
        <p:nvSpPr>
          <p:cNvPr id="3" name="Tijdelijke aanduiding voor inhoud 2">
            <a:extLst>
              <a:ext uri="{FF2B5EF4-FFF2-40B4-BE49-F238E27FC236}">
                <a16:creationId xmlns:a16="http://schemas.microsoft.com/office/drawing/2014/main" id="{E5B868C4-C4A3-A135-B5B4-24B602BBB268}"/>
              </a:ext>
            </a:extLst>
          </p:cNvPr>
          <p:cNvSpPr>
            <a:spLocks noGrp="1"/>
          </p:cNvSpPr>
          <p:nvPr>
            <p:ph idx="1"/>
          </p:nvPr>
        </p:nvSpPr>
        <p:spPr>
          <a:xfrm>
            <a:off x="435836" y="860259"/>
            <a:ext cx="11509730" cy="5594684"/>
          </a:xfrm>
        </p:spPr>
        <p:txBody>
          <a:bodyPr>
            <a:normAutofit/>
          </a:bodyPr>
          <a:lstStyle/>
          <a:p>
            <a:r>
              <a:rPr lang="nl-BE" dirty="0"/>
              <a:t>Geen enkele van deze methodes laat toe dat de opgeladen types terug worden vrijgegeven. Eens geladen blijven ze altijd in het geheugen</a:t>
            </a:r>
          </a:p>
          <a:p>
            <a:r>
              <a:rPr lang="nl-BE" dirty="0" err="1"/>
              <a:t>LoadFile</a:t>
            </a:r>
            <a:r>
              <a:rPr lang="nl-BE" dirty="0"/>
              <a:t>:</a:t>
            </a:r>
          </a:p>
          <a:p>
            <a:pPr lvl="1"/>
            <a:r>
              <a:rPr lang="nl-NL" dirty="0" err="1"/>
              <a:t>Dependencies</a:t>
            </a:r>
            <a:r>
              <a:rPr lang="nl-NL" dirty="0"/>
              <a:t> worden niet automatisch geladen.</a:t>
            </a:r>
          </a:p>
          <a:p>
            <a:pPr lvl="1"/>
            <a:r>
              <a:rPr lang="nl-NL" dirty="0"/>
              <a:t>Types kunnen, als die in dezelfde </a:t>
            </a:r>
            <a:r>
              <a:rPr lang="nl-NL" dirty="0" err="1"/>
              <a:t>assembly</a:t>
            </a:r>
            <a:r>
              <a:rPr lang="nl-NL" dirty="0"/>
              <a:t> elders ook geladen zijn, voor conflicten zorgen.</a:t>
            </a:r>
          </a:p>
          <a:p>
            <a:pPr lvl="1"/>
            <a:r>
              <a:rPr lang="nl-NL" dirty="0"/>
              <a:t>Er zijn er betere opties als deze methode, wordt enkel nog gebruikt in </a:t>
            </a:r>
            <a:r>
              <a:rPr lang="nl-NL" dirty="0" err="1"/>
              <a:t>legacy</a:t>
            </a:r>
            <a:r>
              <a:rPr lang="nl-NL" dirty="0"/>
              <a:t> code.</a:t>
            </a:r>
          </a:p>
          <a:p>
            <a:r>
              <a:rPr lang="nl-NL" dirty="0" err="1"/>
              <a:t>LoadFrom</a:t>
            </a:r>
            <a:r>
              <a:rPr lang="nl-NL" dirty="0"/>
              <a:t> is beter dan </a:t>
            </a:r>
            <a:r>
              <a:rPr lang="nl-NL" dirty="0" err="1"/>
              <a:t>loadFile</a:t>
            </a:r>
            <a:r>
              <a:rPr lang="nl-NL" dirty="0"/>
              <a:t>, maar ook hier:</a:t>
            </a:r>
          </a:p>
          <a:p>
            <a:pPr lvl="1"/>
            <a:r>
              <a:rPr lang="nl-NL" dirty="0"/>
              <a:t>Kan je verschillende dubbele versies hebben van </a:t>
            </a:r>
            <a:r>
              <a:rPr lang="nl-NL" dirty="0" err="1"/>
              <a:t>assemblies</a:t>
            </a:r>
            <a:endParaRPr lang="nl-NL" dirty="0"/>
          </a:p>
          <a:p>
            <a:pPr lvl="2"/>
            <a:r>
              <a:rPr lang="nl-NL" dirty="0" err="1"/>
              <a:t>Typeof</a:t>
            </a:r>
            <a:r>
              <a:rPr lang="nl-NL" dirty="0"/>
              <a:t>(</a:t>
            </a:r>
            <a:r>
              <a:rPr lang="nl-NL" dirty="0" err="1"/>
              <a:t>CustomType</a:t>
            </a:r>
            <a:r>
              <a:rPr lang="nl-NL" dirty="0"/>
              <a:t>) == </a:t>
            </a:r>
            <a:r>
              <a:rPr lang="nl-NL" dirty="0" err="1"/>
              <a:t>Typeof</a:t>
            </a:r>
            <a:r>
              <a:rPr lang="nl-NL" dirty="0"/>
              <a:t>(</a:t>
            </a:r>
            <a:r>
              <a:rPr lang="nl-NL" dirty="0" err="1"/>
              <a:t>CustomType</a:t>
            </a:r>
            <a:r>
              <a:rPr lang="nl-NL" dirty="0"/>
              <a:t>)  kan ‘</a:t>
            </a:r>
            <a:r>
              <a:rPr lang="nl-NL" dirty="0" err="1"/>
              <a:t>False</a:t>
            </a:r>
            <a:r>
              <a:rPr lang="nl-NL" dirty="0"/>
              <a:t>’ zijn als ze uit verschillende </a:t>
            </a:r>
            <a:r>
              <a:rPr lang="nl-NL" dirty="0" err="1"/>
              <a:t>assemblies</a:t>
            </a:r>
            <a:r>
              <a:rPr lang="nl-NL" dirty="0"/>
              <a:t> komen, ook al zijn ze identiek.</a:t>
            </a:r>
          </a:p>
          <a:p>
            <a:r>
              <a:rPr lang="nl-NL" dirty="0"/>
              <a:t>Load</a:t>
            </a:r>
          </a:p>
          <a:p>
            <a:pPr lvl="1"/>
            <a:r>
              <a:rPr lang="nl-NL" dirty="0"/>
              <a:t>Goed als de </a:t>
            </a:r>
            <a:r>
              <a:rPr lang="nl-NL" dirty="0" err="1"/>
              <a:t>library</a:t>
            </a:r>
            <a:r>
              <a:rPr lang="nl-NL" dirty="0"/>
              <a:t> niet vrijgegeven moet worden</a:t>
            </a:r>
            <a:endParaRPr lang="nl-BE" dirty="0"/>
          </a:p>
          <a:p>
            <a:pPr marL="914400" lvl="2" indent="0">
              <a:buNone/>
            </a:pPr>
            <a:endParaRPr lang="nl-BE" sz="1800" dirty="0"/>
          </a:p>
        </p:txBody>
      </p:sp>
    </p:spTree>
    <p:extLst>
      <p:ext uri="{BB962C8B-B14F-4D97-AF65-F5344CB8AC3E}">
        <p14:creationId xmlns:p14="http://schemas.microsoft.com/office/powerpoint/2010/main" val="2341055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D2CA6-D0CA-92DD-79CA-9848746A6FD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2F3E25C-C91A-A43D-E20D-AC0CE610C541}"/>
              </a:ext>
            </a:extLst>
          </p:cNvPr>
          <p:cNvSpPr>
            <a:spLocks noGrp="1"/>
          </p:cNvSpPr>
          <p:nvPr>
            <p:ph type="title"/>
          </p:nvPr>
        </p:nvSpPr>
        <p:spPr>
          <a:xfrm>
            <a:off x="435836" y="60158"/>
            <a:ext cx="10917964" cy="734046"/>
          </a:xfrm>
        </p:spPr>
        <p:txBody>
          <a:bodyPr/>
          <a:lstStyle/>
          <a:p>
            <a:r>
              <a:rPr lang="nl-BE" dirty="0" err="1"/>
              <a:t>AssemblyLoadContext</a:t>
            </a:r>
            <a:endParaRPr lang="nl-BE" dirty="0"/>
          </a:p>
        </p:txBody>
      </p:sp>
      <p:sp>
        <p:nvSpPr>
          <p:cNvPr id="3" name="Tijdelijke aanduiding voor inhoud 2">
            <a:extLst>
              <a:ext uri="{FF2B5EF4-FFF2-40B4-BE49-F238E27FC236}">
                <a16:creationId xmlns:a16="http://schemas.microsoft.com/office/drawing/2014/main" id="{2BFB79AB-8F65-3BE8-D1A5-F7350000548F}"/>
              </a:ext>
            </a:extLst>
          </p:cNvPr>
          <p:cNvSpPr>
            <a:spLocks noGrp="1"/>
          </p:cNvSpPr>
          <p:nvPr>
            <p:ph idx="1"/>
          </p:nvPr>
        </p:nvSpPr>
        <p:spPr>
          <a:xfrm>
            <a:off x="435836" y="980573"/>
            <a:ext cx="11509730" cy="5474369"/>
          </a:xfrm>
        </p:spPr>
        <p:txBody>
          <a:bodyPr>
            <a:normAutofit/>
          </a:bodyPr>
          <a:lstStyle/>
          <a:p>
            <a:r>
              <a:rPr lang="nl-BE" dirty="0"/>
              <a:t>Sinds de komst van .Net </a:t>
            </a:r>
            <a:r>
              <a:rPr lang="nl-BE" dirty="0" err="1"/>
              <a:t>Core</a:t>
            </a:r>
            <a:r>
              <a:rPr lang="nl-BE" dirty="0"/>
              <a:t> is er een andere manier om </a:t>
            </a:r>
            <a:r>
              <a:rPr lang="nl-BE" dirty="0" err="1"/>
              <a:t>assemblies</a:t>
            </a:r>
            <a:r>
              <a:rPr lang="nl-BE" dirty="0"/>
              <a:t> te laden geïntroduceerd, namelijk de </a:t>
            </a:r>
            <a:r>
              <a:rPr lang="nl-BE" dirty="0" err="1"/>
              <a:t>AssemblyLoadContext</a:t>
            </a:r>
            <a:r>
              <a:rPr lang="nl-BE" dirty="0"/>
              <a:t> (ACL).</a:t>
            </a:r>
          </a:p>
          <a:p>
            <a:pPr lvl="1"/>
            <a:r>
              <a:rPr lang="nl-BE" dirty="0"/>
              <a:t>De ACL laat toe dat je dynamisch geladen </a:t>
            </a:r>
            <a:r>
              <a:rPr lang="nl-BE" dirty="0" err="1"/>
              <a:t>assemblies</a:t>
            </a:r>
            <a:r>
              <a:rPr lang="nl-BE" dirty="0"/>
              <a:t> kan isoleren van de hoofd context.</a:t>
            </a:r>
          </a:p>
          <a:p>
            <a:pPr lvl="1"/>
            <a:r>
              <a:rPr lang="nl-BE" dirty="0"/>
              <a:t>Je kan daardoor meerdere versies van dezelfde DLL gebruiken binnen 1 applicatie.</a:t>
            </a:r>
          </a:p>
          <a:p>
            <a:pPr lvl="1"/>
            <a:r>
              <a:rPr lang="nl-BE" dirty="0"/>
              <a:t>Sinds .Net </a:t>
            </a:r>
            <a:r>
              <a:rPr lang="nl-BE" dirty="0" err="1"/>
              <a:t>Core</a:t>
            </a:r>
            <a:r>
              <a:rPr lang="nl-BE" dirty="0"/>
              <a:t> 3.x is de mogelijkheid toegevoegd om deze </a:t>
            </a:r>
            <a:r>
              <a:rPr lang="nl-BE" dirty="0" err="1"/>
              <a:t>assemblies</a:t>
            </a:r>
            <a:r>
              <a:rPr lang="nl-BE" dirty="0"/>
              <a:t> ook terug </a:t>
            </a:r>
            <a:r>
              <a:rPr lang="nl-BE" dirty="0" err="1"/>
              <a:t>vrijte</a:t>
            </a:r>
            <a:r>
              <a:rPr lang="nl-BE" dirty="0"/>
              <a:t> geven.</a:t>
            </a:r>
          </a:p>
          <a:p>
            <a:pPr lvl="1"/>
            <a:r>
              <a:rPr lang="nl-BE" dirty="0"/>
              <a:t>Vanaf .Net 5 is de context fel verbeterd en geoptimaliseerd.</a:t>
            </a:r>
          </a:p>
          <a:p>
            <a:r>
              <a:rPr lang="nl-BE" dirty="0"/>
              <a:t>ACL is ideaal voor:</a:t>
            </a:r>
          </a:p>
          <a:p>
            <a:pPr lvl="1"/>
            <a:r>
              <a:rPr lang="nl-BE" dirty="0" err="1"/>
              <a:t>Plugin</a:t>
            </a:r>
            <a:r>
              <a:rPr lang="nl-BE" dirty="0"/>
              <a:t> systemen</a:t>
            </a:r>
          </a:p>
          <a:p>
            <a:pPr lvl="1"/>
            <a:r>
              <a:rPr lang="nl-BE" dirty="0"/>
              <a:t>Dynamisch laden van code</a:t>
            </a:r>
          </a:p>
          <a:p>
            <a:pPr lvl="1"/>
            <a:r>
              <a:rPr lang="nl-BE" dirty="0" err="1"/>
              <a:t>Sandboxing</a:t>
            </a:r>
            <a:endParaRPr lang="nl-BE" dirty="0"/>
          </a:p>
          <a:p>
            <a:pPr lvl="1"/>
            <a:r>
              <a:rPr lang="nl-BE" dirty="0"/>
              <a:t>Hot-</a:t>
            </a:r>
            <a:r>
              <a:rPr lang="nl-BE" dirty="0" err="1"/>
              <a:t>reload</a:t>
            </a:r>
            <a:r>
              <a:rPr lang="nl-BE" dirty="0"/>
              <a:t> scenario’s</a:t>
            </a:r>
          </a:p>
          <a:p>
            <a:pPr marL="914400" lvl="2" indent="0">
              <a:buNone/>
            </a:pPr>
            <a:endParaRPr lang="nl-BE" sz="1800" dirty="0"/>
          </a:p>
        </p:txBody>
      </p:sp>
    </p:spTree>
    <p:extLst>
      <p:ext uri="{BB962C8B-B14F-4D97-AF65-F5344CB8AC3E}">
        <p14:creationId xmlns:p14="http://schemas.microsoft.com/office/powerpoint/2010/main" val="346250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2042E-9BBA-5B1F-CDF5-12083BC3615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9CD6DEB-C051-88A8-CD52-35D42A8B3E54}"/>
              </a:ext>
            </a:extLst>
          </p:cNvPr>
          <p:cNvSpPr>
            <a:spLocks noGrp="1"/>
          </p:cNvSpPr>
          <p:nvPr>
            <p:ph type="title"/>
          </p:nvPr>
        </p:nvSpPr>
        <p:spPr>
          <a:xfrm>
            <a:off x="435836" y="60158"/>
            <a:ext cx="10917964" cy="734046"/>
          </a:xfrm>
        </p:spPr>
        <p:txBody>
          <a:bodyPr/>
          <a:lstStyle/>
          <a:p>
            <a:r>
              <a:rPr lang="nl-BE" dirty="0" err="1"/>
              <a:t>AssemblyLoadContext</a:t>
            </a:r>
            <a:endParaRPr lang="nl-BE" dirty="0"/>
          </a:p>
        </p:txBody>
      </p:sp>
      <p:sp>
        <p:nvSpPr>
          <p:cNvPr id="3" name="Tijdelijke aanduiding voor inhoud 2">
            <a:extLst>
              <a:ext uri="{FF2B5EF4-FFF2-40B4-BE49-F238E27FC236}">
                <a16:creationId xmlns:a16="http://schemas.microsoft.com/office/drawing/2014/main" id="{15F7AFB6-802D-9D31-E612-C879B5676778}"/>
              </a:ext>
            </a:extLst>
          </p:cNvPr>
          <p:cNvSpPr>
            <a:spLocks noGrp="1"/>
          </p:cNvSpPr>
          <p:nvPr>
            <p:ph idx="1"/>
          </p:nvPr>
        </p:nvSpPr>
        <p:spPr>
          <a:xfrm>
            <a:off x="435836" y="980573"/>
            <a:ext cx="11509730" cy="5474369"/>
          </a:xfrm>
        </p:spPr>
        <p:txBody>
          <a:bodyPr>
            <a:normAutofit fontScale="92500" lnSpcReduction="10000"/>
          </a:bodyPr>
          <a:lstStyle/>
          <a:p>
            <a:r>
              <a:rPr lang="nl-BE" dirty="0"/>
              <a:t>Gebruik van een ACL:</a:t>
            </a:r>
          </a:p>
          <a:p>
            <a:pPr lvl="1"/>
            <a:r>
              <a:rPr lang="nl-BE" dirty="0"/>
              <a:t>Creëer een class </a:t>
            </a:r>
            <a:r>
              <a:rPr lang="nl-BE" dirty="0" err="1"/>
              <a:t>derived</a:t>
            </a:r>
            <a:r>
              <a:rPr lang="nl-BE" dirty="0"/>
              <a:t> van </a:t>
            </a:r>
            <a:r>
              <a:rPr lang="nl-BE" dirty="0" err="1"/>
              <a:t>AssemblyLoadContext</a:t>
            </a:r>
            <a:r>
              <a:rPr lang="nl-BE" dirty="0"/>
              <a:t>.</a:t>
            </a:r>
          </a:p>
          <a:p>
            <a:pPr lvl="2"/>
            <a:r>
              <a:rPr lang="nl-BE" dirty="0"/>
              <a:t>Indien we de context later willen vrijgeven moeten we de property </a:t>
            </a:r>
            <a:r>
              <a:rPr lang="nl-BE" dirty="0" err="1"/>
              <a:t>isCollectable</a:t>
            </a:r>
            <a:r>
              <a:rPr lang="nl-BE" dirty="0"/>
              <a:t> op </a:t>
            </a:r>
            <a:r>
              <a:rPr lang="nl-BE" dirty="0" err="1"/>
              <a:t>true</a:t>
            </a:r>
            <a:r>
              <a:rPr lang="nl-BE" dirty="0"/>
              <a:t> zetten.</a:t>
            </a:r>
          </a:p>
          <a:p>
            <a:pPr lvl="1"/>
            <a:r>
              <a:rPr lang="nl-BE" dirty="0"/>
              <a:t>Door de load functie van </a:t>
            </a:r>
            <a:r>
              <a:rPr lang="nl-BE" dirty="0" err="1"/>
              <a:t>AssemblyLoadContext</a:t>
            </a:r>
            <a:r>
              <a:rPr lang="nl-BE" dirty="0"/>
              <a:t> </a:t>
            </a:r>
            <a:r>
              <a:rPr lang="nl-BE" dirty="0" err="1"/>
              <a:t>to</a:t>
            </a:r>
            <a:r>
              <a:rPr lang="nl-BE" dirty="0"/>
              <a:t> </a:t>
            </a:r>
            <a:r>
              <a:rPr lang="nl-BE" dirty="0" err="1"/>
              <a:t>overriden</a:t>
            </a:r>
            <a:r>
              <a:rPr lang="nl-BE" dirty="0"/>
              <a:t> kunnen we ervoor zorgen dat de context niet dezelfde </a:t>
            </a:r>
            <a:r>
              <a:rPr lang="nl-BE" dirty="0" err="1"/>
              <a:t>assemblies</a:t>
            </a:r>
            <a:r>
              <a:rPr lang="nl-BE" dirty="0"/>
              <a:t> laadt die in de </a:t>
            </a:r>
            <a:r>
              <a:rPr lang="nl-BE" dirty="0" err="1"/>
              <a:t>main</a:t>
            </a:r>
            <a:r>
              <a:rPr lang="nl-BE" dirty="0"/>
              <a:t> context worden gebruikt (standaard </a:t>
            </a:r>
            <a:r>
              <a:rPr lang="nl-BE" dirty="0" err="1"/>
              <a:t>isolation</a:t>
            </a:r>
            <a:r>
              <a:rPr lang="nl-BE" dirty="0"/>
              <a:t> van de context)</a:t>
            </a:r>
          </a:p>
          <a:p>
            <a:pPr lvl="2"/>
            <a:r>
              <a:rPr lang="nl-BE" dirty="0"/>
              <a:t>Dit zou ervoor kunnen zorgen dat dezelfde types toch falen.</a:t>
            </a:r>
          </a:p>
          <a:p>
            <a:pPr lvl="2"/>
            <a:r>
              <a:rPr lang="nl-BE" dirty="0"/>
              <a:t>Indien de </a:t>
            </a:r>
            <a:r>
              <a:rPr lang="nl-BE" dirty="0" err="1"/>
              <a:t>assembly</a:t>
            </a:r>
            <a:r>
              <a:rPr lang="nl-BE" dirty="0"/>
              <a:t> die we proberen op te laden toch ook eigen satelliet </a:t>
            </a:r>
            <a:r>
              <a:rPr lang="nl-BE" dirty="0" err="1"/>
              <a:t>assemblies</a:t>
            </a:r>
            <a:r>
              <a:rPr lang="nl-BE" dirty="0"/>
              <a:t> gebruikt moeten we die wel zelf opladen in deze functie.</a:t>
            </a:r>
          </a:p>
          <a:p>
            <a:pPr lvl="1"/>
            <a:r>
              <a:rPr lang="nl-BE" dirty="0" err="1"/>
              <a:t>LoadFromAssemblyPath</a:t>
            </a:r>
            <a:r>
              <a:rPr lang="nl-BE" dirty="0"/>
              <a:t>()</a:t>
            </a:r>
          </a:p>
          <a:p>
            <a:pPr lvl="2"/>
            <a:r>
              <a:rPr lang="nl-BE" dirty="0"/>
              <a:t>Hiermee gaan we de </a:t>
            </a:r>
            <a:r>
              <a:rPr lang="nl-BE" dirty="0" err="1"/>
              <a:t>assembly</a:t>
            </a:r>
            <a:r>
              <a:rPr lang="nl-BE" dirty="0"/>
              <a:t> opladen binnen onze eigen context.</a:t>
            </a:r>
          </a:p>
          <a:p>
            <a:pPr lvl="1"/>
            <a:r>
              <a:rPr lang="nl-BE" dirty="0" err="1"/>
              <a:t>Unload</a:t>
            </a:r>
            <a:r>
              <a:rPr lang="nl-BE" dirty="0"/>
              <a:t>()</a:t>
            </a:r>
          </a:p>
          <a:p>
            <a:pPr lvl="2"/>
            <a:r>
              <a:rPr lang="nl-BE" dirty="0"/>
              <a:t>Wanneer we de </a:t>
            </a:r>
            <a:r>
              <a:rPr lang="nl-BE" dirty="0" err="1"/>
              <a:t>assembly</a:t>
            </a:r>
            <a:r>
              <a:rPr lang="nl-BE" dirty="0"/>
              <a:t> willen vrijgeven.</a:t>
            </a:r>
          </a:p>
          <a:p>
            <a:pPr lvl="2"/>
            <a:r>
              <a:rPr lang="nl-BE" dirty="0"/>
              <a:t>Roep best ook </a:t>
            </a:r>
            <a:r>
              <a:rPr lang="nl-BE" dirty="0" err="1"/>
              <a:t>expleciet</a:t>
            </a:r>
            <a:r>
              <a:rPr lang="nl-BE" dirty="0"/>
              <a:t> een </a:t>
            </a:r>
            <a:r>
              <a:rPr lang="nl-BE" dirty="0" err="1"/>
              <a:t>GC.Collect</a:t>
            </a:r>
            <a:r>
              <a:rPr lang="nl-BE" dirty="0"/>
              <a:t>() aan</a:t>
            </a:r>
          </a:p>
          <a:p>
            <a:pPr lvl="3"/>
            <a:r>
              <a:rPr lang="nl-BE" dirty="0"/>
              <a:t>Wanneer we een </a:t>
            </a:r>
            <a:r>
              <a:rPr lang="nl-BE" dirty="0" err="1"/>
              <a:t>assembly</a:t>
            </a:r>
            <a:r>
              <a:rPr lang="nl-BE" dirty="0"/>
              <a:t> vrijgeven bestaat de kans dat de GC (</a:t>
            </a:r>
            <a:r>
              <a:rPr lang="nl-BE" dirty="0" err="1"/>
              <a:t>Garbage</a:t>
            </a:r>
            <a:r>
              <a:rPr lang="nl-BE" dirty="0"/>
              <a:t> Collector) deze niet onmiddellijk vrijgeeft. De GC voert het vrijgeven van geheugen niet altijd onmiddellijk uit, afhankelijk van de performance, geheugen, … van ons systeem. </a:t>
            </a:r>
          </a:p>
          <a:p>
            <a:pPr lvl="1"/>
            <a:endParaRPr lang="nl-BE" dirty="0"/>
          </a:p>
          <a:p>
            <a:pPr marL="914400" lvl="2" indent="0">
              <a:buNone/>
            </a:pPr>
            <a:endParaRPr lang="nl-BE" sz="1800" dirty="0"/>
          </a:p>
        </p:txBody>
      </p:sp>
    </p:spTree>
    <p:extLst>
      <p:ext uri="{BB962C8B-B14F-4D97-AF65-F5344CB8AC3E}">
        <p14:creationId xmlns:p14="http://schemas.microsoft.com/office/powerpoint/2010/main" val="1146336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1" y="1641752"/>
            <a:ext cx="4394200" cy="1323439"/>
          </a:xfrm>
        </p:spPr>
        <p:txBody>
          <a:bodyPr anchor="t">
            <a:normAutofit/>
          </a:bodyPr>
          <a:lstStyle/>
          <a:p>
            <a:r>
              <a:rPr lang="nl-BE" sz="4000">
                <a:solidFill>
                  <a:schemeClr val="bg1"/>
                </a:solidFill>
              </a:rPr>
              <a:t>Labo 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1" y="3146400"/>
            <a:ext cx="4394200" cy="2454300"/>
          </a:xfrm>
        </p:spPr>
        <p:txBody>
          <a:bodyPr>
            <a:normAutofit/>
          </a:bodyPr>
          <a:lstStyle/>
          <a:p>
            <a:r>
              <a:rPr lang="nl-BE" sz="1300">
                <a:solidFill>
                  <a:schemeClr val="bg1">
                    <a:alpha val="80000"/>
                  </a:schemeClr>
                </a:solidFill>
              </a:rPr>
              <a:t>Maak een project aan waar je dynamisch een assembly kan inladen.</a:t>
            </a:r>
          </a:p>
          <a:p>
            <a:r>
              <a:rPr lang="nl-BE" sz="1300">
                <a:solidFill>
                  <a:schemeClr val="bg1">
                    <a:alpha val="80000"/>
                  </a:schemeClr>
                </a:solidFill>
              </a:rPr>
              <a:t>Gebruik zowel</a:t>
            </a:r>
          </a:p>
          <a:p>
            <a:pPr lvl="2"/>
            <a:r>
              <a:rPr lang="nl-BE" sz="1300">
                <a:solidFill>
                  <a:schemeClr val="bg1">
                    <a:alpha val="80000"/>
                  </a:schemeClr>
                </a:solidFill>
              </a:rPr>
              <a:t>Load</a:t>
            </a:r>
          </a:p>
          <a:p>
            <a:pPr lvl="2"/>
            <a:r>
              <a:rPr lang="nl-BE" sz="1300">
                <a:solidFill>
                  <a:schemeClr val="bg1">
                    <a:alpha val="80000"/>
                  </a:schemeClr>
                </a:solidFill>
              </a:rPr>
              <a:t>LoadFrom</a:t>
            </a:r>
          </a:p>
          <a:p>
            <a:pPr lvl="2"/>
            <a:r>
              <a:rPr lang="nl-BE" sz="1300">
                <a:solidFill>
                  <a:schemeClr val="bg1">
                    <a:alpha val="80000"/>
                  </a:schemeClr>
                </a:solidFill>
              </a:rPr>
              <a:t>LoadFile</a:t>
            </a:r>
          </a:p>
          <a:p>
            <a:r>
              <a:rPr lang="nl-BE" sz="1300">
                <a:solidFill>
                  <a:schemeClr val="bg1">
                    <a:alpha val="80000"/>
                  </a:schemeClr>
                </a:solidFill>
              </a:rPr>
              <a:t>Geef de metadata door van de assembly zoals naam, namespace, versie, ….</a:t>
            </a:r>
          </a:p>
          <a:p>
            <a:r>
              <a:rPr lang="nl-BE" sz="1300">
                <a:solidFill>
                  <a:schemeClr val="bg1">
                    <a:alpha val="80000"/>
                  </a:schemeClr>
                </a:solidFill>
              </a:rPr>
              <a:t>Maak een gebruiksvriendelijke user interface in WPF</a:t>
            </a:r>
          </a:p>
        </p:txBody>
      </p:sp>
      <p:pic>
        <p:nvPicPr>
          <p:cNvPr id="5" name="Picture 4">
            <a:extLst>
              <a:ext uri="{FF2B5EF4-FFF2-40B4-BE49-F238E27FC236}">
                <a16:creationId xmlns:a16="http://schemas.microsoft.com/office/drawing/2014/main" id="{A21F8FEE-79AC-4ADA-AE0D-8C61746C234B}"/>
              </a:ext>
            </a:extLst>
          </p:cNvPr>
          <p:cNvPicPr>
            <a:picLocks noChangeAspect="1"/>
          </p:cNvPicPr>
          <p:nvPr/>
        </p:nvPicPr>
        <p:blipFill rotWithShape="1">
          <a:blip r:embed="rId2">
            <a:extLst>
              <a:ext uri="{28A0092B-C50C-407E-A947-70E740481C1C}">
                <a14:useLocalDpi xmlns:a14="http://schemas.microsoft.com/office/drawing/2010/main" val="0"/>
              </a:ext>
            </a:extLst>
          </a:blip>
          <a:srcRect l="3768" r="8434"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31" name="Group 30">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32" name="Freeform: Shape 31">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325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rotWithShape="1">
          <a:blip r:embed="rId2"/>
          <a:srcRect l="630" r="22668" b="909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Reflection</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err="1"/>
              <a:t>Reflection</a:t>
            </a:r>
            <a:r>
              <a:rPr lang="nl-BE" dirty="0"/>
              <a:t>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Assemblies bevatten metadata, gecompileerde code en resources.</a:t>
            </a:r>
          </a:p>
          <a:p>
            <a:r>
              <a:rPr lang="nl-BE" dirty="0"/>
              <a:t>Wanneer we de gecompileerde code of metadata programmatorisch gaan aanroepen of ontleden in onze code, dan spreken we over </a:t>
            </a:r>
            <a:r>
              <a:rPr lang="nl-BE" dirty="0" err="1"/>
              <a:t>reflection</a:t>
            </a:r>
            <a:r>
              <a:rPr lang="nl-BE" dirty="0"/>
              <a:t>.</a:t>
            </a:r>
          </a:p>
          <a:p>
            <a:r>
              <a:rPr lang="nl-BE" dirty="0" err="1"/>
              <a:t>Reflection</a:t>
            </a:r>
            <a:r>
              <a:rPr lang="nl-BE" dirty="0"/>
              <a:t> laat ook toe dat we nieuwe code of metadata toevoegen tijdens de uitvoering van onze code.</a:t>
            </a:r>
          </a:p>
          <a:p>
            <a:r>
              <a:rPr lang="nl-BE" dirty="0"/>
              <a:t>Veel van de .net functionaliteiten die we kennen maken gebruik van </a:t>
            </a:r>
            <a:r>
              <a:rPr lang="nl-BE" dirty="0" err="1"/>
              <a:t>reflection</a:t>
            </a:r>
            <a:r>
              <a:rPr lang="nl-BE" dirty="0"/>
              <a:t> zoals </a:t>
            </a:r>
            <a:r>
              <a:rPr lang="nl-BE" dirty="0" err="1"/>
              <a:t>serialization</a:t>
            </a:r>
            <a:r>
              <a:rPr lang="nl-BE" dirty="0"/>
              <a:t>, data binding (EF – Blazor), plug-in, …</a:t>
            </a:r>
          </a:p>
          <a:p>
            <a:r>
              <a:rPr lang="nl-BE" dirty="0" err="1"/>
              <a:t>Reflection</a:t>
            </a:r>
            <a:r>
              <a:rPr lang="nl-BE" dirty="0"/>
              <a:t> laat ook toe om nieuwe code toe te voegen tijdens de uitvoering zelf en die zelfs te compileren in een nieuwe assembly</a:t>
            </a:r>
          </a:p>
        </p:txBody>
      </p:sp>
    </p:spTree>
    <p:extLst>
      <p:ext uri="{BB962C8B-B14F-4D97-AF65-F5344CB8AC3E}">
        <p14:creationId xmlns:p14="http://schemas.microsoft.com/office/powerpoint/2010/main" val="4056998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93655"/>
            <a:ext cx="10917964" cy="794204"/>
          </a:xfrm>
        </p:spPr>
        <p:txBody>
          <a:bodyPr/>
          <a:lstStyle/>
          <a:p>
            <a:r>
              <a:rPr lang="nl-BE" dirty="0"/>
              <a:t>Ontleden van de code</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16194" y="794759"/>
            <a:ext cx="11673556" cy="6063241"/>
          </a:xfrm>
        </p:spPr>
        <p:txBody>
          <a:bodyPr>
            <a:normAutofit/>
          </a:bodyPr>
          <a:lstStyle/>
          <a:p>
            <a:r>
              <a:rPr lang="nl-BE" dirty="0"/>
              <a:t>Wanneer we in een OO omgeving code ontwerpen, maken we gebruik van classes (reference types) en  </a:t>
            </a:r>
            <a:r>
              <a:rPr lang="nl-BE" dirty="0" err="1"/>
              <a:t>structs</a:t>
            </a:r>
            <a:r>
              <a:rPr lang="nl-BE" dirty="0"/>
              <a:t> (value types).</a:t>
            </a:r>
          </a:p>
          <a:p>
            <a:r>
              <a:rPr lang="nl-BE" dirty="0"/>
              <a:t>Die verzameling van klassen en </a:t>
            </a:r>
            <a:r>
              <a:rPr lang="nl-BE" dirty="0" err="1"/>
              <a:t>structs</a:t>
            </a:r>
            <a:r>
              <a:rPr lang="nl-BE" dirty="0"/>
              <a:t> noemen we types.</a:t>
            </a:r>
          </a:p>
          <a:p>
            <a:r>
              <a:rPr lang="nl-BE" dirty="0"/>
              <a:t>Een assembly laat toe dat we een type kunnen ontleden en eventueel activeren.</a:t>
            </a:r>
          </a:p>
          <a:p>
            <a:r>
              <a:rPr lang="nl-BE" dirty="0"/>
              <a:t>Het type </a:t>
            </a:r>
            <a:r>
              <a:rPr lang="nl-BE" dirty="0" err="1"/>
              <a:t>Type</a:t>
            </a:r>
            <a:r>
              <a:rPr lang="nl-BE" dirty="0"/>
              <a:t> bevat informatie over het type zoals de </a:t>
            </a:r>
            <a:r>
              <a:rPr lang="nl-BE" dirty="0" err="1"/>
              <a:t>naam,namespace</a:t>
            </a:r>
            <a:r>
              <a:rPr lang="nl-BE" dirty="0"/>
              <a:t>, basistype, assembly,…</a:t>
            </a:r>
          </a:p>
          <a:p>
            <a:r>
              <a:rPr lang="nl-BE" dirty="0"/>
              <a:t>De meest eenvoudige manieren om type informatie op te vragen is de functie </a:t>
            </a:r>
            <a:r>
              <a:rPr lang="nl-BE" dirty="0" err="1"/>
              <a:t>GetType</a:t>
            </a:r>
            <a:r>
              <a:rPr lang="nl-BE" dirty="0"/>
              <a:t>() wanneer we een instantie hebben.</a:t>
            </a:r>
          </a:p>
          <a:p>
            <a:r>
              <a:rPr lang="nl-BE" dirty="0"/>
              <a:t>Wanneer het type gekend is maar we geen instantie hebben kunnen we </a:t>
            </a:r>
            <a:r>
              <a:rPr lang="nl-BE" dirty="0" err="1"/>
              <a:t>typeof</a:t>
            </a:r>
            <a:r>
              <a:rPr lang="nl-BE" dirty="0"/>
              <a:t> gebruiken</a:t>
            </a:r>
          </a:p>
          <a:p>
            <a:pPr marL="914400" lvl="2" indent="0">
              <a:buNone/>
            </a:pPr>
            <a:r>
              <a:rPr lang="en-US" sz="1600" dirty="0">
                <a:solidFill>
                  <a:srgbClr val="2B91AF"/>
                </a:solidFill>
                <a:latin typeface="Consolas" panose="020B0609020204030204" pitchFamily="49" charset="0"/>
              </a:rPr>
              <a:t>Type</a:t>
            </a:r>
            <a:r>
              <a:rPr lang="en-US" sz="1600" dirty="0">
                <a:solidFill>
                  <a:srgbClr val="000000"/>
                </a:solidFill>
                <a:latin typeface="Consolas" panose="020B0609020204030204" pitchFamily="49" charset="0"/>
              </a:rPr>
              <a:t> tp1 =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GetType</a:t>
            </a:r>
            <a:r>
              <a:rPr lang="en-US" sz="1600" dirty="0">
                <a:solidFill>
                  <a:srgbClr val="000000"/>
                </a:solidFill>
                <a:latin typeface="Consolas" panose="020B0609020204030204" pitchFamily="49" charset="0"/>
              </a:rPr>
              <a:t>();</a:t>
            </a:r>
          </a:p>
          <a:p>
            <a:pPr marL="914400" lvl="2" indent="0">
              <a:buNone/>
            </a:pPr>
            <a:r>
              <a:rPr lang="en-US" sz="1600" dirty="0">
                <a:solidFill>
                  <a:srgbClr val="2B91AF"/>
                </a:solidFill>
                <a:latin typeface="Consolas" panose="020B0609020204030204" pitchFamily="49" charset="0"/>
              </a:rPr>
              <a:t>Type</a:t>
            </a:r>
            <a:r>
              <a:rPr lang="en-US" sz="1600" dirty="0">
                <a:solidFill>
                  <a:srgbClr val="000000"/>
                </a:solidFill>
                <a:latin typeface="Consolas" panose="020B0609020204030204" pitchFamily="49" charset="0"/>
              </a:rPr>
              <a:t> tp2 = </a:t>
            </a:r>
            <a:r>
              <a:rPr lang="en-US" sz="1600" dirty="0" err="1">
                <a:solidFill>
                  <a:srgbClr val="0000FF"/>
                </a:solidFill>
                <a:latin typeface="Consolas" panose="020B0609020204030204" pitchFamily="49" charset="0"/>
              </a:rPr>
              <a:t>typeof</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901416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Werken met types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287473"/>
          </a:xfrm>
        </p:spPr>
        <p:txBody>
          <a:bodyPr>
            <a:normAutofit/>
          </a:bodyPr>
          <a:lstStyle/>
          <a:p>
            <a:r>
              <a:rPr lang="nl-BE" dirty="0"/>
              <a:t>Wanneer we het type bij naam kennen en de assembly hebben opgeladen kunnen we het type ook opvragen met de assembly functie </a:t>
            </a:r>
            <a:r>
              <a:rPr lang="nl-BE" dirty="0" err="1"/>
              <a:t>GetType</a:t>
            </a:r>
            <a:r>
              <a:rPr lang="nl-BE" dirty="0"/>
              <a:t>(). In dit geval moeten we de volledige naam van dit type geven.</a:t>
            </a:r>
          </a:p>
          <a:p>
            <a:pPr marL="914400" lvl="2" indent="0">
              <a:lnSpc>
                <a:spcPct val="200000"/>
              </a:lnSpc>
              <a:buNone/>
            </a:pPr>
            <a:r>
              <a:rPr lang="en-US" dirty="0">
                <a:solidFill>
                  <a:srgbClr val="2B91A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tp</a:t>
            </a:r>
            <a:r>
              <a:rPr lang="en-US" dirty="0">
                <a:solidFill>
                  <a:srgbClr val="000000"/>
                </a:solidFill>
                <a:latin typeface="Consolas" panose="020B0609020204030204" pitchFamily="49" charset="0"/>
              </a:rPr>
              <a:t> = </a:t>
            </a:r>
            <a:r>
              <a:rPr lang="en-US" dirty="0" err="1">
                <a:solidFill>
                  <a:srgbClr val="2B91AF"/>
                </a:solidFill>
                <a:latin typeface="Consolas" panose="020B0609020204030204" pitchFamily="49" charset="0"/>
              </a:rPr>
              <a:t>Assembly</a:t>
            </a:r>
            <a:r>
              <a:rPr lang="en-US" dirty="0" err="1">
                <a:solidFill>
                  <a:srgbClr val="000000"/>
                </a:solidFill>
                <a:latin typeface="Consolas" panose="020B0609020204030204" pitchFamily="49" charset="0"/>
              </a:rPr>
              <a:t>.GetExecutingAssembly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GetType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Syntra.DemoClass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endParaRPr lang="nl-BE" dirty="0"/>
          </a:p>
          <a:p>
            <a:r>
              <a:rPr lang="nl-BE" dirty="0"/>
              <a:t>Indien we alle types willen inspecteren in een assembly kunnen we de  </a:t>
            </a:r>
            <a:r>
              <a:rPr lang="nl-BE" dirty="0" err="1"/>
              <a:t>GetTypes</a:t>
            </a:r>
            <a:r>
              <a:rPr lang="nl-BE" dirty="0"/>
              <a:t>() functie gebruiken.</a:t>
            </a:r>
          </a:p>
          <a:p>
            <a:pPr marL="914400" lvl="2" indent="0">
              <a:lnSpc>
                <a:spcPct val="200000"/>
              </a:lnSpc>
              <a:buNone/>
            </a:pPr>
            <a:r>
              <a:rPr lang="en-US" dirty="0">
                <a:solidFill>
                  <a:srgbClr val="2B91AF"/>
                </a:solidFill>
                <a:latin typeface="Consolas" panose="020B0609020204030204" pitchFamily="49" charset="0"/>
              </a:rPr>
              <a:t>Type</a:t>
            </a:r>
            <a:r>
              <a:rPr lang="en-US" dirty="0">
                <a:latin typeface="Consolas" panose="020B0609020204030204" pitchFamily="49" charset="0"/>
              </a:rPr>
              <a:t>[] </a:t>
            </a:r>
            <a:r>
              <a:rPr lang="en-US" dirty="0" err="1">
                <a:latin typeface="Consolas" panose="020B0609020204030204" pitchFamily="49" charset="0"/>
              </a:rPr>
              <a:t>assmTypes</a:t>
            </a:r>
            <a:r>
              <a:rPr lang="en-US" dirty="0">
                <a:latin typeface="Consolas" panose="020B0609020204030204" pitchFamily="49" charset="0"/>
              </a:rPr>
              <a:t> = </a:t>
            </a:r>
            <a:r>
              <a:rPr lang="en-US" dirty="0" err="1">
                <a:latin typeface="Consolas" panose="020B0609020204030204" pitchFamily="49" charset="0"/>
              </a:rPr>
              <a:t>assm.GetTypes</a:t>
            </a:r>
            <a:r>
              <a:rPr lang="en-US" dirty="0">
                <a:latin typeface="Consolas" panose="020B0609020204030204" pitchFamily="49" charset="0"/>
              </a:rPr>
              <a:t>();</a:t>
            </a:r>
            <a:endParaRPr lang="nl-BE" dirty="0">
              <a:latin typeface="Consolas" panose="020B0609020204030204" pitchFamily="49" charset="0"/>
            </a:endParaRPr>
          </a:p>
          <a:p>
            <a:r>
              <a:rPr lang="nl-BE" dirty="0"/>
              <a:t>We kunnen </a:t>
            </a:r>
            <a:r>
              <a:rPr lang="nl-BE" dirty="0" err="1"/>
              <a:t>GetTypes</a:t>
            </a:r>
            <a:r>
              <a:rPr lang="nl-BE" dirty="0"/>
              <a:t> combineren met LINQ zodat we zelfs in de types kunnen zoeken met </a:t>
            </a:r>
            <a:r>
              <a:rPr lang="nl-BE" dirty="0" err="1"/>
              <a:t>queries</a:t>
            </a:r>
            <a:r>
              <a:rPr lang="nl-BE" dirty="0"/>
              <a:t>.</a:t>
            </a:r>
          </a:p>
          <a:p>
            <a:pPr marL="914400" lvl="2" indent="0">
              <a:lnSpc>
                <a:spcPct val="150000"/>
              </a:lnSpc>
              <a:buNone/>
            </a:pPr>
            <a:r>
              <a:rPr lang="en-US" sz="1800" dirty="0">
                <a:solidFill>
                  <a:srgbClr val="2B91AF"/>
                </a:solidFill>
                <a:latin typeface="Consolas" panose="020B0609020204030204" pitchFamily="49" charset="0"/>
              </a:rPr>
              <a:t>var</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Typs</a:t>
            </a:r>
            <a:r>
              <a:rPr lang="en-US" sz="1800" dirty="0">
                <a:solidFill>
                  <a:srgbClr val="000000"/>
                </a:solidFill>
                <a:latin typeface="Consolas" panose="020B0609020204030204" pitchFamily="49" charset="0"/>
              </a:rPr>
              <a:t> = </a:t>
            </a:r>
            <a:r>
              <a:rPr lang="en-US" sz="1800" dirty="0" err="1">
                <a:solidFill>
                  <a:srgbClr val="000000"/>
                </a:solidFill>
                <a:latin typeface="Consolas" panose="020B0609020204030204" pitchFamily="49" charset="0"/>
              </a:rPr>
              <a:t>assm.GetTypes</a:t>
            </a:r>
            <a:r>
              <a:rPr lang="en-US" sz="1800" dirty="0">
                <a:solidFill>
                  <a:srgbClr val="000000"/>
                </a:solidFill>
                <a:latin typeface="Consolas" panose="020B0609020204030204" pitchFamily="49" charset="0"/>
              </a:rPr>
              <a:t>().Where(t =&gt; </a:t>
            </a:r>
            <a:r>
              <a:rPr lang="en-US" sz="1800" dirty="0" err="1">
                <a:solidFill>
                  <a:srgbClr val="000000"/>
                </a:solidFill>
                <a:latin typeface="Consolas" panose="020B0609020204030204" pitchFamily="49" charset="0"/>
              </a:rPr>
              <a:t>t.FullName.Contains</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searchTxt</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ToArray</a:t>
            </a:r>
            <a:r>
              <a:rPr lang="en-US" sz="1800" dirty="0">
                <a:solidFill>
                  <a:srgbClr val="000000"/>
                </a:solidFill>
                <a:latin typeface="Consolas" panose="020B0609020204030204" pitchFamily="49" charset="0"/>
              </a:rPr>
              <a:t>();</a:t>
            </a:r>
            <a:endParaRPr lang="nl-BE" sz="1800" dirty="0"/>
          </a:p>
          <a:p>
            <a:endParaRPr lang="nl-BE" dirty="0"/>
          </a:p>
        </p:txBody>
      </p:sp>
    </p:spTree>
    <p:extLst>
      <p:ext uri="{BB962C8B-B14F-4D97-AF65-F5344CB8AC3E}">
        <p14:creationId xmlns:p14="http://schemas.microsoft.com/office/powerpoint/2010/main" val="207513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Werken met types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598865"/>
          </a:xfrm>
        </p:spPr>
        <p:txBody>
          <a:bodyPr>
            <a:normAutofit/>
          </a:bodyPr>
          <a:lstStyle/>
          <a:p>
            <a:r>
              <a:rPr lang="nl-BE" dirty="0"/>
              <a:t>Wanneer we een Type geladen hebben kunnen we die dieper gaan ontleden:</a:t>
            </a:r>
          </a:p>
          <a:p>
            <a:pPr lvl="1"/>
            <a:r>
              <a:rPr lang="nl-BE" dirty="0" err="1"/>
              <a:t>GetContructors</a:t>
            </a:r>
            <a:r>
              <a:rPr lang="nl-BE" dirty="0"/>
              <a:t>() 	=&gt; Geeft de </a:t>
            </a:r>
            <a:r>
              <a:rPr lang="nl-BE" dirty="0" err="1"/>
              <a:t>constructors</a:t>
            </a:r>
            <a:r>
              <a:rPr lang="nl-BE" dirty="0"/>
              <a:t> weer in een lijst van </a:t>
            </a:r>
            <a:r>
              <a:rPr lang="nl-BE" dirty="0" err="1"/>
              <a:t>ConstructorInfo</a:t>
            </a:r>
            <a:endParaRPr lang="nl-BE" dirty="0"/>
          </a:p>
          <a:p>
            <a:pPr lvl="1"/>
            <a:r>
              <a:rPr lang="nl-BE" dirty="0" err="1"/>
              <a:t>GetMethods</a:t>
            </a:r>
            <a:r>
              <a:rPr lang="nl-BE" dirty="0"/>
              <a:t>()		=&gt; Geeft een lijst van </a:t>
            </a:r>
            <a:r>
              <a:rPr lang="nl-BE" dirty="0" err="1"/>
              <a:t>methodinfo</a:t>
            </a:r>
            <a:endParaRPr lang="nl-BE" dirty="0"/>
          </a:p>
          <a:p>
            <a:pPr lvl="1"/>
            <a:r>
              <a:rPr lang="nl-BE" dirty="0" err="1"/>
              <a:t>GetProperties</a:t>
            </a:r>
            <a:r>
              <a:rPr lang="nl-BE" dirty="0"/>
              <a:t>()		=&gt; Geeft een lijst met </a:t>
            </a:r>
            <a:r>
              <a:rPr lang="nl-BE" dirty="0" err="1"/>
              <a:t>propertyInfo</a:t>
            </a:r>
            <a:endParaRPr lang="nl-BE" dirty="0"/>
          </a:p>
          <a:p>
            <a:pPr lvl="1"/>
            <a:r>
              <a:rPr lang="nl-BE" dirty="0" err="1"/>
              <a:t>GetFields</a:t>
            </a:r>
            <a:r>
              <a:rPr lang="nl-BE" dirty="0"/>
              <a:t>()		=&gt; Geeft een lijst met </a:t>
            </a:r>
            <a:r>
              <a:rPr lang="nl-BE" dirty="0" err="1"/>
              <a:t>fieldInfo</a:t>
            </a:r>
            <a:endParaRPr lang="nl-BE" dirty="0"/>
          </a:p>
          <a:p>
            <a:r>
              <a:rPr lang="nl-BE" dirty="0"/>
              <a:t>Elk van de info die wordt teruggegeven bevat op hun beurt specifieke informatie in hun domein.</a:t>
            </a:r>
          </a:p>
          <a:p>
            <a:pPr lvl="1"/>
            <a:r>
              <a:rPr lang="nl-BE" dirty="0"/>
              <a:t>Zo kunnen we nagaan welke parameters een </a:t>
            </a:r>
            <a:r>
              <a:rPr lang="nl-BE" dirty="0" err="1"/>
              <a:t>method</a:t>
            </a:r>
            <a:r>
              <a:rPr lang="nl-BE" dirty="0"/>
              <a:t> heeft en welke return waarde</a:t>
            </a:r>
          </a:p>
          <a:p>
            <a:pPr lvl="1"/>
            <a:r>
              <a:rPr lang="nl-BE" dirty="0"/>
              <a:t>We kunnen ook het type nagaan van elk field of property gebruikt binnen het type</a:t>
            </a:r>
          </a:p>
          <a:p>
            <a:pPr lvl="1"/>
            <a:r>
              <a:rPr lang="nl-BE" dirty="0"/>
              <a:t>We kunnen de </a:t>
            </a:r>
            <a:r>
              <a:rPr lang="nl-BE" dirty="0" err="1"/>
              <a:t>constructors</a:t>
            </a:r>
            <a:r>
              <a:rPr lang="nl-BE" dirty="0"/>
              <a:t> ontleden die het type bevat.</a:t>
            </a:r>
          </a:p>
          <a:p>
            <a:r>
              <a:rPr lang="nl-BE" dirty="0"/>
              <a:t>Een type kan ook geneste types bevatten zoals </a:t>
            </a:r>
            <a:r>
              <a:rPr lang="nl-BE" dirty="0" err="1"/>
              <a:t>enums</a:t>
            </a:r>
            <a:r>
              <a:rPr lang="nl-BE" dirty="0"/>
              <a:t>, maar ook </a:t>
            </a:r>
            <a:r>
              <a:rPr lang="nl-BE" dirty="0" err="1"/>
              <a:t>subclasses</a:t>
            </a:r>
            <a:r>
              <a:rPr lang="nl-BE" dirty="0"/>
              <a:t> die enkel binnen die klasse bekend zijn. We gebruiken </a:t>
            </a:r>
            <a:r>
              <a:rPr lang="nl-BE" dirty="0" err="1"/>
              <a:t>GetNestedTypes</a:t>
            </a:r>
            <a:r>
              <a:rPr lang="nl-BE" dirty="0"/>
              <a:t> om die op te vragen.</a:t>
            </a:r>
          </a:p>
          <a:p>
            <a:endParaRPr lang="nl-BE" dirty="0"/>
          </a:p>
        </p:txBody>
      </p:sp>
    </p:spTree>
    <p:extLst>
      <p:ext uri="{BB962C8B-B14F-4D97-AF65-F5344CB8AC3E}">
        <p14:creationId xmlns:p14="http://schemas.microsoft.com/office/powerpoint/2010/main" val="396928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maken van instanties.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67469" y="973570"/>
            <a:ext cx="11741921" cy="5705066"/>
          </a:xfrm>
        </p:spPr>
        <p:txBody>
          <a:bodyPr>
            <a:normAutofit/>
          </a:bodyPr>
          <a:lstStyle/>
          <a:p>
            <a:r>
              <a:rPr lang="nl-BE" dirty="0"/>
              <a:t>Nadat we een assembly hebben opgeladen kunnen we ook dynamisch een instantie maken van dit type.</a:t>
            </a:r>
          </a:p>
          <a:p>
            <a:r>
              <a:rPr lang="nl-BE" dirty="0"/>
              <a:t>Hier kunnen we 2 manieren voor gebruiken.</a:t>
            </a:r>
          </a:p>
          <a:p>
            <a:r>
              <a:rPr lang="nl-BE" dirty="0"/>
              <a:t>De makkelijkste en meest courante manier is gebruik te maken van de Activator.</a:t>
            </a:r>
          </a:p>
          <a:p>
            <a:pPr lvl="1"/>
            <a:r>
              <a:rPr lang="nl-BE" dirty="0"/>
              <a:t>Met </a:t>
            </a:r>
            <a:r>
              <a:rPr lang="nl-BE" dirty="0" err="1"/>
              <a:t>Activator.CreateInstance</a:t>
            </a:r>
            <a:r>
              <a:rPr lang="nl-BE" dirty="0"/>
              <a:t>(&lt;type&gt;) maken we een nieuwe instantie van dit type. De methode geeft een object terug.</a:t>
            </a:r>
          </a:p>
          <a:p>
            <a:pPr lvl="1"/>
            <a:r>
              <a:rPr lang="nl-BE" dirty="0"/>
              <a:t>Omdat we op voorhand in onze code dit type niet kenden kunnen we type niet casten. We zullen dan ook de rest van de functionaliteiten het best aanspreken door gebruik te maken van </a:t>
            </a:r>
            <a:r>
              <a:rPr lang="nl-BE" dirty="0" err="1"/>
              <a:t>reflection</a:t>
            </a:r>
            <a:r>
              <a:rPr lang="nl-BE" dirty="0"/>
              <a:t>.</a:t>
            </a:r>
          </a:p>
          <a:p>
            <a:pPr lvl="1"/>
            <a:r>
              <a:rPr lang="nl-BE" dirty="0" err="1"/>
              <a:t>CreateInstance</a:t>
            </a:r>
            <a:r>
              <a:rPr lang="nl-BE" dirty="0"/>
              <a:t> kan ook parameters aanvaarden. De functie </a:t>
            </a:r>
            <a:r>
              <a:rPr lang="nl-BE" dirty="0" err="1"/>
              <a:t>Activator.CreateInstance</a:t>
            </a:r>
            <a:r>
              <a:rPr lang="nl-BE" dirty="0"/>
              <a:t>(&lt;type&gt;,</a:t>
            </a:r>
            <a:r>
              <a:rPr lang="nl-BE" dirty="0" err="1"/>
              <a:t>params</a:t>
            </a:r>
            <a:r>
              <a:rPr lang="nl-BE" dirty="0"/>
              <a:t> object[] </a:t>
            </a:r>
            <a:r>
              <a:rPr lang="nl-BE" dirty="0" err="1"/>
              <a:t>args</a:t>
            </a:r>
            <a:r>
              <a:rPr lang="nl-BE" dirty="0"/>
              <a:t>) wordt dan gebruikt</a:t>
            </a:r>
          </a:p>
          <a:p>
            <a:r>
              <a:rPr lang="nl-BE" dirty="0"/>
              <a:t>Een andere manier is het </a:t>
            </a:r>
            <a:r>
              <a:rPr lang="nl-BE" dirty="0" err="1"/>
              <a:t>invoken</a:t>
            </a:r>
            <a:r>
              <a:rPr lang="nl-BE" dirty="0"/>
              <a:t> van de constructor die we opvragen via de </a:t>
            </a:r>
            <a:r>
              <a:rPr lang="nl-BE" dirty="0" err="1"/>
              <a:t>GetConstructors</a:t>
            </a:r>
            <a:r>
              <a:rPr lang="nl-BE" dirty="0"/>
              <a:t> op het type.</a:t>
            </a:r>
          </a:p>
          <a:p>
            <a:endParaRPr lang="nl-BE" dirty="0"/>
          </a:p>
        </p:txBody>
      </p:sp>
    </p:spTree>
    <p:extLst>
      <p:ext uri="{BB962C8B-B14F-4D97-AF65-F5344CB8AC3E}">
        <p14:creationId xmlns:p14="http://schemas.microsoft.com/office/powerpoint/2010/main" val="329849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7902BE1-6BD5-4A4D-85B9-778D28C842F2}"/>
              </a:ext>
            </a:extLst>
          </p:cNvPr>
          <p:cNvPicPr>
            <a:picLocks noChangeAspect="1"/>
          </p:cNvPicPr>
          <p:nvPr/>
        </p:nvPicPr>
        <p:blipFill rotWithShape="1">
          <a:blip r:embed="rId2">
            <a:extLst>
              <a:ext uri="{28A0092B-C50C-407E-A947-70E740481C1C}">
                <a14:useLocalDpi xmlns:a14="http://schemas.microsoft.com/office/drawing/2010/main" val="0"/>
              </a:ext>
            </a:extLst>
          </a:blip>
          <a:srcRect t="2328" r="10371" b="6763"/>
          <a:stretch/>
        </p:blipFill>
        <p:spPr>
          <a:xfrm>
            <a:off x="3523488" y="10"/>
            <a:ext cx="8668512" cy="6857990"/>
          </a:xfrm>
          <a:prstGeom prst="rect">
            <a:avLst/>
          </a:prstGeom>
        </p:spPr>
      </p:pic>
      <p:sp>
        <p:nvSpPr>
          <p:cNvPr id="41" name="Rectangle 4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0" y="2843212"/>
            <a:ext cx="5102687" cy="1712852"/>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Assemblies</a:t>
            </a:r>
          </a:p>
        </p:txBody>
      </p:sp>
      <p:sp>
        <p:nvSpPr>
          <p:cNvPr id="43" name="Rectangle 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2894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aanroepen van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517583"/>
          </a:xfrm>
        </p:spPr>
        <p:txBody>
          <a:bodyPr>
            <a:normAutofit/>
          </a:bodyPr>
          <a:lstStyle/>
          <a:p>
            <a:r>
              <a:rPr lang="nl-BE" dirty="0"/>
              <a:t>Op het type kunnen we een lijst krijgen van alle </a:t>
            </a:r>
            <a:r>
              <a:rPr lang="nl-BE" dirty="0" err="1"/>
              <a:t>Methods</a:t>
            </a:r>
            <a:r>
              <a:rPr lang="nl-BE" dirty="0"/>
              <a:t> die gebruikt worden in een type.</a:t>
            </a:r>
          </a:p>
          <a:p>
            <a:r>
              <a:rPr lang="nl-BE" dirty="0"/>
              <a:t>Nadat we een instantie hebben gemaakt van het type kunnen we ook deze functies dynamisch aanspreken.</a:t>
            </a:r>
          </a:p>
          <a:p>
            <a:r>
              <a:rPr lang="nl-BE" dirty="0"/>
              <a:t>Een functie heeft meestal ook parameters. De parameters en hun type kunnen we opvragen via de </a:t>
            </a:r>
            <a:r>
              <a:rPr lang="nl-BE" dirty="0" err="1"/>
              <a:t>MethodInfo</a:t>
            </a:r>
            <a:r>
              <a:rPr lang="nl-BE" dirty="0"/>
              <a:t> die we van het type hebben gekregen.</a:t>
            </a:r>
          </a:p>
          <a:p>
            <a:r>
              <a:rPr lang="nl-BE" dirty="0"/>
              <a:t>De </a:t>
            </a:r>
            <a:r>
              <a:rPr lang="nl-BE" dirty="0" err="1"/>
              <a:t>MethodInfo</a:t>
            </a:r>
            <a:r>
              <a:rPr lang="nl-BE" dirty="0"/>
              <a:t> beschikt over de functie </a:t>
            </a:r>
            <a:r>
              <a:rPr lang="nl-BE" dirty="0" err="1"/>
              <a:t>Invoke</a:t>
            </a:r>
            <a:r>
              <a:rPr lang="nl-BE" dirty="0"/>
              <a:t>(&lt;instantie&gt;,</a:t>
            </a:r>
            <a:r>
              <a:rPr lang="nl-BE" dirty="0" err="1"/>
              <a:t>params</a:t>
            </a:r>
            <a:r>
              <a:rPr lang="nl-BE" dirty="0"/>
              <a:t> object[]) waarmee we de functie kunnen uitvoeren. We moeten hier de instantie van het type meegeven die we hebben aangemaakt en de eventuele parameters.</a:t>
            </a:r>
          </a:p>
          <a:p>
            <a:pPr lvl="1"/>
            <a:r>
              <a:rPr lang="nl-BE" dirty="0"/>
              <a:t>Er wordt een object teruggegeven dat we kunnen omzetten naar het juiste type.</a:t>
            </a:r>
          </a:p>
          <a:p>
            <a:pPr marL="914400" lvl="2" indent="0">
              <a:lnSpc>
                <a:spcPct val="150000"/>
              </a:lnSpc>
              <a:buNone/>
            </a:pPr>
            <a:r>
              <a:rPr lang="en-US" dirty="0">
                <a:solidFill>
                  <a:srgbClr val="0C3DDA"/>
                </a:solidFill>
                <a:latin typeface="Consolas" panose="020B0609020204030204" pitchFamily="49" charset="0"/>
              </a:rPr>
              <a:t>string</a:t>
            </a:r>
            <a:r>
              <a:rPr lang="en-US" dirty="0">
                <a:solidFill>
                  <a:srgbClr val="000000"/>
                </a:solidFill>
                <a:latin typeface="Consolas" panose="020B0609020204030204" pitchFamily="49" charset="0"/>
              </a:rPr>
              <a:t> txt = </a:t>
            </a:r>
            <a:r>
              <a:rPr lang="en-US" dirty="0" err="1">
                <a:solidFill>
                  <a:srgbClr val="000000"/>
                </a:solidFill>
                <a:latin typeface="Consolas" panose="020B0609020204030204" pitchFamily="49" charset="0"/>
              </a:rPr>
              <a:t>mi.Invoke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myInstance,myParams</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ToString</a:t>
            </a:r>
            <a:r>
              <a:rPr lang="en-US" dirty="0">
                <a:solidFill>
                  <a:srgbClr val="000000"/>
                </a:solidFill>
                <a:latin typeface="Consolas" panose="020B0609020204030204" pitchFamily="49" charset="0"/>
              </a:rPr>
              <a:t>();</a:t>
            </a:r>
            <a:endParaRPr lang="nl-BE" dirty="0"/>
          </a:p>
          <a:p>
            <a:endParaRPr lang="nl-BE" dirty="0"/>
          </a:p>
        </p:txBody>
      </p:sp>
    </p:spTree>
    <p:extLst>
      <p:ext uri="{BB962C8B-B14F-4D97-AF65-F5344CB8AC3E}">
        <p14:creationId xmlns:p14="http://schemas.microsoft.com/office/powerpoint/2010/main" val="3137101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zetten van properties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673555" cy="5287473"/>
          </a:xfrm>
        </p:spPr>
        <p:txBody>
          <a:bodyPr>
            <a:normAutofit/>
          </a:bodyPr>
          <a:lstStyle/>
          <a:p>
            <a:r>
              <a:rPr lang="nl-BE" dirty="0"/>
              <a:t>Op dezelfde manier als bij de </a:t>
            </a:r>
            <a:r>
              <a:rPr lang="nl-BE" dirty="0" err="1"/>
              <a:t>methods</a:t>
            </a:r>
            <a:r>
              <a:rPr lang="nl-BE" dirty="0"/>
              <a:t> kunnen we de properties opvragen op het type.</a:t>
            </a:r>
          </a:p>
          <a:p>
            <a:r>
              <a:rPr lang="nl-BE" dirty="0"/>
              <a:t>Bij een instantie kunnen we dan dynamisch de properties gaan invullen door in de </a:t>
            </a:r>
            <a:r>
              <a:rPr lang="nl-BE" dirty="0" err="1"/>
              <a:t>PropertyInfo</a:t>
            </a:r>
            <a:r>
              <a:rPr lang="nl-BE" dirty="0"/>
              <a:t> de functies </a:t>
            </a:r>
            <a:r>
              <a:rPr lang="nl-BE" dirty="0" err="1"/>
              <a:t>GetValue</a:t>
            </a:r>
            <a:r>
              <a:rPr lang="nl-BE" dirty="0"/>
              <a:t> of </a:t>
            </a:r>
            <a:r>
              <a:rPr lang="nl-BE" dirty="0" err="1"/>
              <a:t>SetValue</a:t>
            </a:r>
            <a:r>
              <a:rPr lang="nl-BE" dirty="0"/>
              <a:t> aan te roepen.</a:t>
            </a:r>
          </a:p>
          <a:p>
            <a:r>
              <a:rPr lang="nl-BE" dirty="0"/>
              <a:t>Net zoals bij </a:t>
            </a:r>
            <a:r>
              <a:rPr lang="nl-BE" dirty="0" err="1"/>
              <a:t>Invoke</a:t>
            </a:r>
            <a:r>
              <a:rPr lang="nl-BE" dirty="0"/>
              <a:t> moeten we ook de instantie van meegeven.</a:t>
            </a:r>
          </a:p>
          <a:p>
            <a:endParaRPr lang="nl-BE" dirty="0"/>
          </a:p>
          <a:p>
            <a:pPr marL="914400" lvl="2" indent="0">
              <a:buNone/>
            </a:pPr>
            <a:r>
              <a:rPr lang="en-US" dirty="0">
                <a:solidFill>
                  <a:srgbClr val="0000FF"/>
                </a:solidFill>
                <a:latin typeface="Consolas" panose="020B0609020204030204" pitchFamily="49" charset="0"/>
              </a:rPr>
              <a:t>object</a:t>
            </a:r>
            <a:r>
              <a:rPr lang="en-US" dirty="0">
                <a:solidFill>
                  <a:srgbClr val="000000"/>
                </a:solidFill>
                <a:latin typeface="Consolas" panose="020B0609020204030204" pitchFamily="49" charset="0"/>
              </a:rPr>
              <a:t> o=</a:t>
            </a:r>
            <a:r>
              <a:rPr lang="en-US" dirty="0" err="1">
                <a:solidFill>
                  <a:srgbClr val="000000"/>
                </a:solidFill>
                <a:latin typeface="Consolas" panose="020B0609020204030204" pitchFamily="49" charset="0"/>
              </a:rPr>
              <a:t>propInfo.GetValue</a:t>
            </a:r>
            <a:r>
              <a:rPr lang="en-US" dirty="0">
                <a:solidFill>
                  <a:srgbClr val="000000"/>
                </a:solidFill>
                <a:latin typeface="Consolas" panose="020B0609020204030204" pitchFamily="49" charset="0"/>
              </a:rPr>
              <a:t>(Instance);</a:t>
            </a:r>
          </a:p>
          <a:p>
            <a:pPr marL="914400" lvl="2" indent="0">
              <a:buNone/>
            </a:pP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(o </a:t>
            </a:r>
            <a:r>
              <a:rPr lang="en-US" dirty="0">
                <a:solidFill>
                  <a:srgbClr val="0000FF"/>
                </a:solidFill>
                <a:latin typeface="Consolas" panose="020B0609020204030204" pitchFamily="49" charset="0"/>
              </a:rPr>
              <a:t>is</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 = 9;</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propInfo.SetValue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Instance,i</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a:t>
            </a:r>
            <a:endParaRPr lang="nl-BE" dirty="0"/>
          </a:p>
        </p:txBody>
      </p:sp>
    </p:spTree>
    <p:extLst>
      <p:ext uri="{BB962C8B-B14F-4D97-AF65-F5344CB8AC3E}">
        <p14:creationId xmlns:p14="http://schemas.microsoft.com/office/powerpoint/2010/main" val="410237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3">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1" y="1641752"/>
            <a:ext cx="4394200" cy="1323439"/>
          </a:xfrm>
        </p:spPr>
        <p:txBody>
          <a:bodyPr anchor="t">
            <a:normAutofit/>
          </a:bodyPr>
          <a:lstStyle/>
          <a:p>
            <a:r>
              <a:rPr lang="nl-BE" sz="4000">
                <a:solidFill>
                  <a:schemeClr val="bg1"/>
                </a:solidFill>
              </a:rPr>
              <a:t>Labo II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1" y="3146400"/>
            <a:ext cx="4394200" cy="2454300"/>
          </a:xfrm>
        </p:spPr>
        <p:txBody>
          <a:bodyPr>
            <a:normAutofit/>
          </a:bodyPr>
          <a:lstStyle/>
          <a:p>
            <a:r>
              <a:rPr lang="nl-NL" sz="2000">
                <a:solidFill>
                  <a:schemeClr val="bg1">
                    <a:alpha val="80000"/>
                  </a:schemeClr>
                </a:solidFill>
              </a:rPr>
              <a:t>Ga verder op de vorige labo oefening</a:t>
            </a:r>
          </a:p>
          <a:p>
            <a:r>
              <a:rPr lang="nl-NL" sz="2000">
                <a:solidFill>
                  <a:schemeClr val="bg1">
                    <a:alpha val="80000"/>
                  </a:schemeClr>
                </a:solidFill>
              </a:rPr>
              <a:t>Ontleed een dynamisch geladen assembly en lijst de types op met hun constructors, fiels, properties, methods,…</a:t>
            </a:r>
          </a:p>
          <a:p>
            <a:r>
              <a:rPr lang="nl-NL" sz="2000">
                <a:solidFill>
                  <a:schemeClr val="bg1">
                    <a:alpha val="80000"/>
                  </a:schemeClr>
                </a:solidFill>
              </a:rPr>
              <a:t>Kies een property of method uit en probeer die dynamisch uit te voeren.</a:t>
            </a:r>
          </a:p>
          <a:p>
            <a:endParaRPr lang="nl-BE" sz="2000">
              <a:solidFill>
                <a:schemeClr val="bg1">
                  <a:alpha val="80000"/>
                </a:schemeClr>
              </a:solidFill>
            </a:endParaRPr>
          </a:p>
        </p:txBody>
      </p:sp>
      <p:pic>
        <p:nvPicPr>
          <p:cNvPr id="5" name="Picture 4">
            <a:extLst>
              <a:ext uri="{FF2B5EF4-FFF2-40B4-BE49-F238E27FC236}">
                <a16:creationId xmlns:a16="http://schemas.microsoft.com/office/drawing/2014/main" id="{A21F8FEE-79AC-4ADA-AE0D-8C61746C234B}"/>
              </a:ext>
            </a:extLst>
          </p:cNvPr>
          <p:cNvPicPr>
            <a:picLocks noChangeAspect="1"/>
          </p:cNvPicPr>
          <p:nvPr/>
        </p:nvPicPr>
        <p:blipFill rotWithShape="1">
          <a:blip r:embed="rId2">
            <a:extLst>
              <a:ext uri="{28A0092B-C50C-407E-A947-70E740481C1C}">
                <a14:useLocalDpi xmlns:a14="http://schemas.microsoft.com/office/drawing/2010/main" val="0"/>
              </a:ext>
            </a:extLst>
          </a:blip>
          <a:srcRect l="8671" r="8226"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51" name="Group 45">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52" name="Freeform: Shape 46">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47">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0922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22052"/>
            <a:ext cx="10917964" cy="794204"/>
          </a:xfrm>
        </p:spPr>
        <p:txBody>
          <a:bodyPr/>
          <a:lstStyle/>
          <a:p>
            <a:r>
              <a:rPr lang="nl-BE" dirty="0"/>
              <a:t>CLR Assemblies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916256"/>
            <a:ext cx="10917964" cy="5786101"/>
          </a:xfrm>
        </p:spPr>
        <p:txBody>
          <a:bodyPr>
            <a:normAutofit/>
          </a:bodyPr>
          <a:lstStyle/>
          <a:p>
            <a:r>
              <a:rPr lang="nl-BE" dirty="0"/>
              <a:t>Een assembly is een collectie van types, resources en metadata die samen een verzameling van functionaliteiten vormen. Deze functionaliteiten kunnen samen een programma vormen.</a:t>
            </a:r>
          </a:p>
          <a:p>
            <a:r>
              <a:rPr lang="nl-BE" dirty="0"/>
              <a:t>Een assembly bestaat uit:</a:t>
            </a:r>
          </a:p>
          <a:p>
            <a:pPr lvl="1"/>
            <a:r>
              <a:rPr lang="nl-BE" dirty="0"/>
              <a:t>Een assembly manifest</a:t>
            </a:r>
          </a:p>
          <a:p>
            <a:pPr lvl="2"/>
            <a:r>
              <a:rPr lang="nl-BE" dirty="0"/>
              <a:t>Bevat informatie zoals de assembly naam, versie,…</a:t>
            </a:r>
          </a:p>
          <a:p>
            <a:pPr lvl="1"/>
            <a:r>
              <a:rPr lang="nl-BE" dirty="0"/>
              <a:t>Een applicatie manifest</a:t>
            </a:r>
          </a:p>
          <a:p>
            <a:pPr lvl="2"/>
            <a:r>
              <a:rPr lang="nl-BE" dirty="0"/>
              <a:t>Bevat informatie voor het operating systeem.</a:t>
            </a:r>
          </a:p>
          <a:p>
            <a:pPr lvl="1"/>
            <a:r>
              <a:rPr lang="nl-BE" dirty="0"/>
              <a:t>Gecompileerde types</a:t>
            </a:r>
          </a:p>
          <a:p>
            <a:pPr lvl="2"/>
            <a:r>
              <a:rPr lang="nl-BE" dirty="0"/>
              <a:t>De gecompileerde IL code waar de types gedefinieerd zijn.</a:t>
            </a:r>
          </a:p>
          <a:p>
            <a:pPr lvl="1"/>
            <a:r>
              <a:rPr lang="nl-BE" dirty="0"/>
              <a:t>Resources</a:t>
            </a:r>
          </a:p>
          <a:p>
            <a:pPr lvl="2"/>
            <a:r>
              <a:rPr lang="nl-BE" dirty="0"/>
              <a:t>Geïntegreerde data zoals afbeeldingen, fonts, tekst,…</a:t>
            </a:r>
          </a:p>
          <a:p>
            <a:pPr lvl="2"/>
            <a:endParaRPr lang="nl-BE" dirty="0"/>
          </a:p>
          <a:p>
            <a:r>
              <a:rPr lang="nl-BE" dirty="0"/>
              <a:t>Assemblies hebben de extensie .</a:t>
            </a:r>
            <a:r>
              <a:rPr lang="nl-BE" dirty="0" err="1"/>
              <a:t>dll</a:t>
            </a:r>
            <a:r>
              <a:rPr lang="nl-BE" dirty="0"/>
              <a:t> (bibliotheek) of .exe (uitvoerbaar) </a:t>
            </a:r>
          </a:p>
        </p:txBody>
      </p:sp>
      <p:sp>
        <p:nvSpPr>
          <p:cNvPr id="7" name="Rectangle 6">
            <a:extLst>
              <a:ext uri="{FF2B5EF4-FFF2-40B4-BE49-F238E27FC236}">
                <a16:creationId xmlns:a16="http://schemas.microsoft.com/office/drawing/2014/main" id="{636C3A7B-6B9F-469D-B654-9A05F68B5029}"/>
              </a:ext>
            </a:extLst>
          </p:cNvPr>
          <p:cNvSpPr/>
          <p:nvPr/>
        </p:nvSpPr>
        <p:spPr>
          <a:xfrm>
            <a:off x="8203962" y="2732424"/>
            <a:ext cx="2922661" cy="76943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Assembly manifest</a:t>
            </a:r>
          </a:p>
        </p:txBody>
      </p:sp>
      <p:sp>
        <p:nvSpPr>
          <p:cNvPr id="29" name="Rectangle 28">
            <a:extLst>
              <a:ext uri="{FF2B5EF4-FFF2-40B4-BE49-F238E27FC236}">
                <a16:creationId xmlns:a16="http://schemas.microsoft.com/office/drawing/2014/main" id="{8D6F9279-F70C-4C9B-96B3-704F70E5E8AF}"/>
              </a:ext>
            </a:extLst>
          </p:cNvPr>
          <p:cNvSpPr/>
          <p:nvPr/>
        </p:nvSpPr>
        <p:spPr>
          <a:xfrm>
            <a:off x="8203963" y="3501860"/>
            <a:ext cx="2922661" cy="76943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Application manifest/</a:t>
            </a:r>
          </a:p>
          <a:p>
            <a:pPr algn="ctr"/>
            <a:r>
              <a:rPr lang="en-US" dirty="0"/>
              <a:t>Type metadata</a:t>
            </a:r>
          </a:p>
        </p:txBody>
      </p:sp>
      <p:sp>
        <p:nvSpPr>
          <p:cNvPr id="30" name="Rectangle 29">
            <a:extLst>
              <a:ext uri="{FF2B5EF4-FFF2-40B4-BE49-F238E27FC236}">
                <a16:creationId xmlns:a16="http://schemas.microsoft.com/office/drawing/2014/main" id="{AE1B07AE-87C3-417F-B012-62BD448102FF}"/>
              </a:ext>
            </a:extLst>
          </p:cNvPr>
          <p:cNvSpPr/>
          <p:nvPr/>
        </p:nvSpPr>
        <p:spPr>
          <a:xfrm>
            <a:off x="8203962" y="4271296"/>
            <a:ext cx="2922661" cy="7694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MSIL code</a:t>
            </a:r>
          </a:p>
        </p:txBody>
      </p:sp>
      <p:sp>
        <p:nvSpPr>
          <p:cNvPr id="31" name="Rectangle 30">
            <a:extLst>
              <a:ext uri="{FF2B5EF4-FFF2-40B4-BE49-F238E27FC236}">
                <a16:creationId xmlns:a16="http://schemas.microsoft.com/office/drawing/2014/main" id="{9645C484-561F-43FA-8061-2B8D1F74B4BD}"/>
              </a:ext>
            </a:extLst>
          </p:cNvPr>
          <p:cNvSpPr/>
          <p:nvPr/>
        </p:nvSpPr>
        <p:spPr>
          <a:xfrm>
            <a:off x="8203961" y="5040732"/>
            <a:ext cx="2922661" cy="82863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Resources</a:t>
            </a:r>
          </a:p>
        </p:txBody>
      </p:sp>
    </p:spTree>
    <p:extLst>
      <p:ext uri="{BB962C8B-B14F-4D97-AF65-F5344CB8AC3E}">
        <p14:creationId xmlns:p14="http://schemas.microsoft.com/office/powerpoint/2010/main" val="211928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500"/>
                                        <p:tgtEl>
                                          <p:spTgt spid="2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500"/>
                                        <p:tgtEl>
                                          <p:spTgt spid="3">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Effect transition="in" filter="fade">
                                      <p:cBhvr>
                                        <p:cTn id="53" dur="500"/>
                                        <p:tgtEl>
                                          <p:spTgt spid="3">
                                            <p:txEl>
                                              <p:pRg st="8" end="8"/>
                                            </p:txEl>
                                          </p:spTgt>
                                        </p:tgtEl>
                                      </p:cBhvr>
                                    </p:animEffect>
                                  </p:childTnLst>
                                </p:cTn>
                              </p:par>
                            </p:childTnLst>
                          </p:cTn>
                        </p:par>
                        <p:par>
                          <p:cTn id="54" fill="hold">
                            <p:stCondLst>
                              <p:cond delay="500"/>
                            </p:stCondLst>
                            <p:childTnLst>
                              <p:par>
                                <p:cTn id="55" presetID="10" presetClass="entr" presetSubtype="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9" end="9"/>
                                            </p:txEl>
                                          </p:spTgt>
                                        </p:tgtEl>
                                        <p:attrNameLst>
                                          <p:attrName>style.visibility</p:attrName>
                                        </p:attrNameLst>
                                      </p:cBhvr>
                                      <p:to>
                                        <p:strVal val="visible"/>
                                      </p:to>
                                    </p:set>
                                    <p:animEffect transition="in" filter="fade">
                                      <p:cBhvr>
                                        <p:cTn id="60" dur="500"/>
                                        <p:tgtEl>
                                          <p:spTgt spid="3">
                                            <p:txEl>
                                              <p:pRg st="9" end="9"/>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
                                            <p:txEl>
                                              <p:pRg st="11" end="11"/>
                                            </p:txEl>
                                          </p:spTgt>
                                        </p:tgtEl>
                                        <p:attrNameLst>
                                          <p:attrName>style.visibility</p:attrName>
                                        </p:attrNameLst>
                                      </p:cBhvr>
                                      <p:to>
                                        <p:strVal val="visible"/>
                                      </p:to>
                                    </p:set>
                                    <p:animEffect transition="in" filter="fade">
                                      <p:cBhvr>
                                        <p:cTn id="65"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29" grpId="0" animBg="1"/>
      <p:bldP spid="30" grpId="0" animBg="1"/>
      <p:bldP spid="3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0"/>
            <a:ext cx="10917964" cy="794204"/>
          </a:xfrm>
        </p:spPr>
        <p:txBody>
          <a:bodyPr/>
          <a:lstStyle/>
          <a:p>
            <a:r>
              <a:rPr lang="nl-BE" dirty="0"/>
              <a:t>Modules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794204"/>
            <a:ext cx="10917964" cy="5891268"/>
          </a:xfrm>
        </p:spPr>
        <p:txBody>
          <a:bodyPr>
            <a:normAutofit fontScale="85000" lnSpcReduction="20000"/>
          </a:bodyPr>
          <a:lstStyle/>
          <a:p>
            <a:r>
              <a:rPr lang="nl-BE" dirty="0"/>
              <a:t>De inhoud van een assembly is opgedeeld in 1 of meer modules.</a:t>
            </a:r>
          </a:p>
          <a:p>
            <a:r>
              <a:rPr lang="nl-BE" dirty="0"/>
              <a:t>In de meeste gevallen bestaat een assembly slechts uit een enkele module, de ‘</a:t>
            </a:r>
            <a:r>
              <a:rPr lang="en-US" dirty="0"/>
              <a:t>main module</a:t>
            </a:r>
            <a:r>
              <a:rPr lang="nl-BE" dirty="0"/>
              <a:t>’.</a:t>
            </a:r>
          </a:p>
          <a:p>
            <a:r>
              <a:rPr lang="nl-BE" dirty="0"/>
              <a:t>Maar omdat het mogelijk is om meerdere programmeertalen binnen een assembly te combineren kan een assembly meerdere modules bevatten.</a:t>
            </a:r>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endParaRPr lang="nl-BE" dirty="0"/>
          </a:p>
          <a:p>
            <a:r>
              <a:rPr lang="nl-BE" dirty="0"/>
              <a:t>Sinds .net </a:t>
            </a:r>
            <a:r>
              <a:rPr lang="nl-BE" dirty="0" err="1"/>
              <a:t>Core</a:t>
            </a:r>
            <a:r>
              <a:rPr lang="nl-BE" dirty="0"/>
              <a:t> worden modules nog maar zelden gebruikt.</a:t>
            </a:r>
          </a:p>
        </p:txBody>
      </p:sp>
      <p:grpSp>
        <p:nvGrpSpPr>
          <p:cNvPr id="11" name="Group 10">
            <a:extLst>
              <a:ext uri="{FF2B5EF4-FFF2-40B4-BE49-F238E27FC236}">
                <a16:creationId xmlns:a16="http://schemas.microsoft.com/office/drawing/2014/main" id="{2E5F367D-69C8-82D4-2B4A-89AF8DBD5076}"/>
              </a:ext>
            </a:extLst>
          </p:cNvPr>
          <p:cNvGrpSpPr/>
          <p:nvPr/>
        </p:nvGrpSpPr>
        <p:grpSpPr>
          <a:xfrm>
            <a:off x="2509592" y="2678502"/>
            <a:ext cx="6770451" cy="3137170"/>
            <a:chOff x="2091447" y="3429000"/>
            <a:chExt cx="6770451" cy="3137170"/>
          </a:xfrm>
        </p:grpSpPr>
        <p:grpSp>
          <p:nvGrpSpPr>
            <p:cNvPr id="22" name="Group 21">
              <a:extLst>
                <a:ext uri="{FF2B5EF4-FFF2-40B4-BE49-F238E27FC236}">
                  <a16:creationId xmlns:a16="http://schemas.microsoft.com/office/drawing/2014/main" id="{827AF1CE-31E3-47F4-A95F-B38A73204166}"/>
                </a:ext>
              </a:extLst>
            </p:cNvPr>
            <p:cNvGrpSpPr/>
            <p:nvPr/>
          </p:nvGrpSpPr>
          <p:grpSpPr>
            <a:xfrm>
              <a:off x="2091447" y="3429000"/>
              <a:ext cx="6770451" cy="3137170"/>
              <a:chOff x="2091447" y="3429000"/>
              <a:chExt cx="6770451" cy="3137170"/>
            </a:xfrm>
          </p:grpSpPr>
          <p:sp>
            <p:nvSpPr>
              <p:cNvPr id="4" name="Rectangle: Rounded Corners 3">
                <a:extLst>
                  <a:ext uri="{FF2B5EF4-FFF2-40B4-BE49-F238E27FC236}">
                    <a16:creationId xmlns:a16="http://schemas.microsoft.com/office/drawing/2014/main" id="{ACC569A4-7D72-462B-823A-F4545293EA51}"/>
                  </a:ext>
                </a:extLst>
              </p:cNvPr>
              <p:cNvSpPr/>
              <p:nvPr/>
            </p:nvSpPr>
            <p:spPr>
              <a:xfrm>
                <a:off x="2091447" y="3715966"/>
                <a:ext cx="6770451" cy="2850204"/>
              </a:xfrm>
              <a:prstGeom prst="roundRect">
                <a:avLst/>
              </a:prstGeom>
              <a:ln w="57150">
                <a:solidFill>
                  <a:srgbClr val="2B91A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1C2FCAB4-7B8C-4AF8-A58C-29C98450B839}"/>
                  </a:ext>
                </a:extLst>
              </p:cNvPr>
              <p:cNvSpPr/>
              <p:nvPr/>
            </p:nvSpPr>
            <p:spPr>
              <a:xfrm>
                <a:off x="2485969" y="3429000"/>
                <a:ext cx="5977095" cy="286866"/>
              </a:xfrm>
              <a:prstGeom prst="rect">
                <a:avLst/>
              </a:prstGeom>
              <a:solidFill>
                <a:srgbClr val="2B91A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Assembly</a:t>
                </a:r>
              </a:p>
            </p:txBody>
          </p:sp>
        </p:grpSp>
        <p:grpSp>
          <p:nvGrpSpPr>
            <p:cNvPr id="18" name="Group 17">
              <a:extLst>
                <a:ext uri="{FF2B5EF4-FFF2-40B4-BE49-F238E27FC236}">
                  <a16:creationId xmlns:a16="http://schemas.microsoft.com/office/drawing/2014/main" id="{7424EDC4-4103-45A8-9406-1D67633441AC}"/>
                </a:ext>
              </a:extLst>
            </p:cNvPr>
            <p:cNvGrpSpPr/>
            <p:nvPr/>
          </p:nvGrpSpPr>
          <p:grpSpPr>
            <a:xfrm>
              <a:off x="2485969" y="3879652"/>
              <a:ext cx="6126698" cy="1196303"/>
              <a:chOff x="2485969" y="3879652"/>
              <a:chExt cx="6126698" cy="1196303"/>
            </a:xfrm>
          </p:grpSpPr>
          <p:sp>
            <p:nvSpPr>
              <p:cNvPr id="6" name="Rectangle 5">
                <a:extLst>
                  <a:ext uri="{FF2B5EF4-FFF2-40B4-BE49-F238E27FC236}">
                    <a16:creationId xmlns:a16="http://schemas.microsoft.com/office/drawing/2014/main" id="{23F249B0-BD76-41D0-A6F3-BD4DE169E313}"/>
                  </a:ext>
                </a:extLst>
              </p:cNvPr>
              <p:cNvSpPr/>
              <p:nvPr/>
            </p:nvSpPr>
            <p:spPr>
              <a:xfrm>
                <a:off x="2485969" y="3879652"/>
                <a:ext cx="5632314" cy="119630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483175F-8FE6-4634-BA48-45318D09A883}"/>
                  </a:ext>
                </a:extLst>
              </p:cNvPr>
              <p:cNvSpPr/>
              <p:nvPr/>
            </p:nvSpPr>
            <p:spPr>
              <a:xfrm>
                <a:off x="2692417"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Manifest</a:t>
                </a:r>
              </a:p>
              <a:p>
                <a:pPr algn="ctr"/>
                <a:r>
                  <a:rPr lang="en-US" dirty="0"/>
                  <a:t>(</a:t>
                </a:r>
                <a:r>
                  <a:rPr lang="nl-BE" dirty="0"/>
                  <a:t>verplicht</a:t>
                </a:r>
                <a:r>
                  <a:rPr lang="en-US" dirty="0"/>
                  <a:t>)</a:t>
                </a:r>
              </a:p>
            </p:txBody>
          </p:sp>
          <p:sp>
            <p:nvSpPr>
              <p:cNvPr id="7" name="Rectangle: Rounded Corners 6">
                <a:extLst>
                  <a:ext uri="{FF2B5EF4-FFF2-40B4-BE49-F238E27FC236}">
                    <a16:creationId xmlns:a16="http://schemas.microsoft.com/office/drawing/2014/main" id="{3CC0DB5C-C5FF-44AD-8433-B2BB769EA109}"/>
                  </a:ext>
                </a:extLst>
              </p:cNvPr>
              <p:cNvSpPr/>
              <p:nvPr/>
            </p:nvSpPr>
            <p:spPr>
              <a:xfrm>
                <a:off x="4527702"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IL code</a:t>
                </a:r>
              </a:p>
              <a:p>
                <a:pPr algn="ctr"/>
                <a:r>
                  <a:rPr lang="en-US" dirty="0"/>
                  <a:t>(</a:t>
                </a:r>
                <a:r>
                  <a:rPr lang="nl-BE" dirty="0"/>
                  <a:t>optioneel</a:t>
                </a:r>
                <a:r>
                  <a:rPr lang="en-US" dirty="0"/>
                  <a:t>)</a:t>
                </a:r>
              </a:p>
            </p:txBody>
          </p:sp>
          <p:sp>
            <p:nvSpPr>
              <p:cNvPr id="8" name="Rectangle: Rounded Corners 7">
                <a:extLst>
                  <a:ext uri="{FF2B5EF4-FFF2-40B4-BE49-F238E27FC236}">
                    <a16:creationId xmlns:a16="http://schemas.microsoft.com/office/drawing/2014/main" id="{2FD96139-BEC3-4AA3-911A-A020EC768718}"/>
                  </a:ext>
                </a:extLst>
              </p:cNvPr>
              <p:cNvSpPr/>
              <p:nvPr/>
            </p:nvSpPr>
            <p:spPr>
              <a:xfrm>
                <a:off x="6401638" y="4076292"/>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Resources</a:t>
                </a:r>
              </a:p>
              <a:p>
                <a:pPr algn="ctr"/>
                <a:r>
                  <a:rPr lang="en-US" dirty="0"/>
                  <a:t>(</a:t>
                </a:r>
                <a:r>
                  <a:rPr lang="nl-BE" dirty="0"/>
                  <a:t>optioneel</a:t>
                </a:r>
                <a:r>
                  <a:rPr lang="en-US" dirty="0"/>
                  <a:t>)</a:t>
                </a:r>
              </a:p>
            </p:txBody>
          </p:sp>
          <p:sp>
            <p:nvSpPr>
              <p:cNvPr id="10" name="Rectangle 9">
                <a:extLst>
                  <a:ext uri="{FF2B5EF4-FFF2-40B4-BE49-F238E27FC236}">
                    <a16:creationId xmlns:a16="http://schemas.microsoft.com/office/drawing/2014/main" id="{AB672D1B-E5D7-4965-8B39-3B45B6B80769}"/>
                  </a:ext>
                </a:extLst>
              </p:cNvPr>
              <p:cNvSpPr/>
              <p:nvPr/>
            </p:nvSpPr>
            <p:spPr>
              <a:xfrm rot="5400000">
                <a:off x="7825770" y="4289058"/>
                <a:ext cx="1196302" cy="37749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b="1" dirty="0">
                    <a:solidFill>
                      <a:schemeClr val="tx1"/>
                    </a:solidFill>
                  </a:rPr>
                  <a:t>Main module</a:t>
                </a:r>
              </a:p>
            </p:txBody>
          </p:sp>
        </p:grpSp>
        <p:grpSp>
          <p:nvGrpSpPr>
            <p:cNvPr id="20" name="Group 19">
              <a:extLst>
                <a:ext uri="{FF2B5EF4-FFF2-40B4-BE49-F238E27FC236}">
                  <a16:creationId xmlns:a16="http://schemas.microsoft.com/office/drawing/2014/main" id="{C8ABAE6F-DFBB-4DD2-8367-7A467E05A44A}"/>
                </a:ext>
              </a:extLst>
            </p:cNvPr>
            <p:cNvGrpSpPr/>
            <p:nvPr/>
          </p:nvGrpSpPr>
          <p:grpSpPr>
            <a:xfrm>
              <a:off x="2485969" y="5168164"/>
              <a:ext cx="6126698" cy="1196302"/>
              <a:chOff x="2485969" y="5168164"/>
              <a:chExt cx="6126698" cy="1196302"/>
            </a:xfrm>
          </p:grpSpPr>
          <p:sp>
            <p:nvSpPr>
              <p:cNvPr id="9" name="Rectangle 8">
                <a:extLst>
                  <a:ext uri="{FF2B5EF4-FFF2-40B4-BE49-F238E27FC236}">
                    <a16:creationId xmlns:a16="http://schemas.microsoft.com/office/drawing/2014/main" id="{F03C5896-0D9D-4AF7-8613-93690CAE78B4}"/>
                  </a:ext>
                </a:extLst>
              </p:cNvPr>
              <p:cNvSpPr/>
              <p:nvPr/>
            </p:nvSpPr>
            <p:spPr>
              <a:xfrm>
                <a:off x="2485969" y="5168165"/>
                <a:ext cx="5632314" cy="119630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F6648E4-5BE6-4320-AACB-ED4DC324F18F}"/>
                  </a:ext>
                </a:extLst>
              </p:cNvPr>
              <p:cNvSpPr/>
              <p:nvPr/>
            </p:nvSpPr>
            <p:spPr>
              <a:xfrm rot="5400000">
                <a:off x="7825770" y="5577569"/>
                <a:ext cx="1196302" cy="377492"/>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b="1" dirty="0">
                    <a:solidFill>
                      <a:schemeClr val="tx1"/>
                    </a:solidFill>
                  </a:rPr>
                  <a:t>Extra module</a:t>
                </a:r>
              </a:p>
            </p:txBody>
          </p:sp>
          <p:grpSp>
            <p:nvGrpSpPr>
              <p:cNvPr id="19" name="Group 18">
                <a:extLst>
                  <a:ext uri="{FF2B5EF4-FFF2-40B4-BE49-F238E27FC236}">
                    <a16:creationId xmlns:a16="http://schemas.microsoft.com/office/drawing/2014/main" id="{99233ACA-E343-4C65-87B5-0E225E7646BC}"/>
                  </a:ext>
                </a:extLst>
              </p:cNvPr>
              <p:cNvGrpSpPr/>
              <p:nvPr/>
            </p:nvGrpSpPr>
            <p:grpSpPr>
              <a:xfrm>
                <a:off x="3217985" y="5342476"/>
                <a:ext cx="4187732" cy="816722"/>
                <a:chOff x="3476566" y="5342476"/>
                <a:chExt cx="4187732" cy="816722"/>
              </a:xfrm>
            </p:grpSpPr>
            <p:sp>
              <p:nvSpPr>
                <p:cNvPr id="15" name="Rectangle: Rounded Corners 14">
                  <a:extLst>
                    <a:ext uri="{FF2B5EF4-FFF2-40B4-BE49-F238E27FC236}">
                      <a16:creationId xmlns:a16="http://schemas.microsoft.com/office/drawing/2014/main" id="{E0352FC5-FCEE-4437-A998-F5AC53ECA261}"/>
                    </a:ext>
                  </a:extLst>
                </p:cNvPr>
                <p:cNvSpPr/>
                <p:nvPr/>
              </p:nvSpPr>
              <p:spPr>
                <a:xfrm>
                  <a:off x="3476566" y="5342476"/>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IL code</a:t>
                  </a:r>
                </a:p>
                <a:p>
                  <a:pPr algn="ctr"/>
                  <a:r>
                    <a:rPr lang="en-US" dirty="0"/>
                    <a:t>(</a:t>
                  </a:r>
                  <a:r>
                    <a:rPr lang="nl-BE" dirty="0"/>
                    <a:t>optioneel</a:t>
                  </a:r>
                  <a:r>
                    <a:rPr lang="en-US" dirty="0"/>
                    <a:t>)</a:t>
                  </a:r>
                </a:p>
              </p:txBody>
            </p:sp>
            <p:sp>
              <p:nvSpPr>
                <p:cNvPr id="16" name="Rectangle: Rounded Corners 15">
                  <a:extLst>
                    <a:ext uri="{FF2B5EF4-FFF2-40B4-BE49-F238E27FC236}">
                      <a16:creationId xmlns:a16="http://schemas.microsoft.com/office/drawing/2014/main" id="{D4E445D0-3480-4150-A9DC-C6FD3A1AC479}"/>
                    </a:ext>
                  </a:extLst>
                </p:cNvPr>
                <p:cNvSpPr/>
                <p:nvPr/>
              </p:nvSpPr>
              <p:spPr>
                <a:xfrm>
                  <a:off x="6096000" y="5342476"/>
                  <a:ext cx="1568298" cy="81672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Resources</a:t>
                  </a:r>
                </a:p>
                <a:p>
                  <a:pPr algn="ctr"/>
                  <a:r>
                    <a:rPr lang="en-US" dirty="0"/>
                    <a:t>(</a:t>
                  </a:r>
                  <a:r>
                    <a:rPr lang="nl-BE" dirty="0"/>
                    <a:t>optioneel</a:t>
                  </a:r>
                  <a:r>
                    <a:rPr lang="en-US" dirty="0"/>
                    <a:t>)</a:t>
                  </a:r>
                </a:p>
              </p:txBody>
            </p:sp>
            <p:sp>
              <p:nvSpPr>
                <p:cNvPr id="17" name="Rectangle 16">
                  <a:extLst>
                    <a:ext uri="{FF2B5EF4-FFF2-40B4-BE49-F238E27FC236}">
                      <a16:creationId xmlns:a16="http://schemas.microsoft.com/office/drawing/2014/main" id="{D671853F-2EEE-4C81-BDC3-296E95940E3E}"/>
                    </a:ext>
                  </a:extLst>
                </p:cNvPr>
                <p:cNvSpPr/>
                <p:nvPr/>
              </p:nvSpPr>
              <p:spPr>
                <a:xfrm>
                  <a:off x="5161058" y="5569688"/>
                  <a:ext cx="818748" cy="36229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nl-BE" dirty="0">
                      <a:solidFill>
                        <a:schemeClr val="tx1"/>
                      </a:solidFill>
                    </a:rPr>
                    <a:t>en/of</a:t>
                  </a:r>
                </a:p>
              </p:txBody>
            </p:sp>
          </p:grpSp>
        </p:grpSp>
      </p:grpSp>
    </p:spTree>
    <p:extLst>
      <p:ext uri="{BB962C8B-B14F-4D97-AF65-F5344CB8AC3E}">
        <p14:creationId xmlns:p14="http://schemas.microsoft.com/office/powerpoint/2010/main" val="400448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13" end="13"/>
                                            </p:txEl>
                                          </p:spTgt>
                                        </p:tgtEl>
                                        <p:attrNameLst>
                                          <p:attrName>style.visibility</p:attrName>
                                        </p:attrNameLst>
                                      </p:cBhvr>
                                      <p:to>
                                        <p:strVal val="visible"/>
                                      </p:to>
                                    </p:set>
                                    <p:animEffect transition="in" filter="fade">
                                      <p:cBhvr>
                                        <p:cTn id="27"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en-US" dirty="0"/>
              <a:t>Strong naming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1334632" cy="5287473"/>
          </a:xfrm>
        </p:spPr>
        <p:txBody>
          <a:bodyPr>
            <a:normAutofit/>
          </a:bodyPr>
          <a:lstStyle/>
          <a:p>
            <a:r>
              <a:rPr lang="nl-BE" dirty="0"/>
              <a:t>Om ervoor te zorgen dat een assembly na de release niet ongemerkt kan gewijzigd worden kunnen we deze handtekenen (</a:t>
            </a:r>
            <a:r>
              <a:rPr lang="en-US" dirty="0"/>
              <a:t>signing</a:t>
            </a:r>
            <a:r>
              <a:rPr lang="nl-BE" dirty="0"/>
              <a:t>)</a:t>
            </a:r>
          </a:p>
          <a:p>
            <a:r>
              <a:rPr lang="nl-BE" dirty="0"/>
              <a:t>Wanneer een assembly wordt gewijzigd kan een aanroepende assembly dit weten omdat ook de handtekeningen samen met de referenties worden opgeslagen.</a:t>
            </a:r>
          </a:p>
          <a:p>
            <a:r>
              <a:rPr lang="nl-BE" dirty="0"/>
              <a:t>Om te handtekenen moeten we een publieke en private sleutel aanmaken.</a:t>
            </a:r>
          </a:p>
          <a:p>
            <a:r>
              <a:rPr lang="nl-BE" dirty="0"/>
              <a:t>We kunnen dat doen in het property venster van Visual studio:</a:t>
            </a:r>
          </a:p>
          <a:p>
            <a:r>
              <a:rPr lang="nl-BE" dirty="0"/>
              <a:t>De file die wordt aangemaakt kunnen we daarna in andere projecten gebruiken</a:t>
            </a:r>
          </a:p>
        </p:txBody>
      </p:sp>
      <p:pic>
        <p:nvPicPr>
          <p:cNvPr id="5" name="Picture 4">
            <a:extLst>
              <a:ext uri="{FF2B5EF4-FFF2-40B4-BE49-F238E27FC236}">
                <a16:creationId xmlns:a16="http://schemas.microsoft.com/office/drawing/2014/main" id="{C39FF04D-D199-4A78-BDAD-243BD293725B}"/>
              </a:ext>
            </a:extLst>
          </p:cNvPr>
          <p:cNvPicPr>
            <a:picLocks noChangeAspect="1"/>
          </p:cNvPicPr>
          <p:nvPr/>
        </p:nvPicPr>
        <p:blipFill>
          <a:blip r:embed="rId2"/>
          <a:stretch>
            <a:fillRect/>
          </a:stretch>
        </p:blipFill>
        <p:spPr>
          <a:xfrm>
            <a:off x="6091237" y="3424237"/>
            <a:ext cx="9526" cy="9526"/>
          </a:xfrm>
          <a:prstGeom prst="rect">
            <a:avLst/>
          </a:prstGeom>
        </p:spPr>
      </p:pic>
    </p:spTree>
    <p:extLst>
      <p:ext uri="{BB962C8B-B14F-4D97-AF65-F5344CB8AC3E}">
        <p14:creationId xmlns:p14="http://schemas.microsoft.com/office/powerpoint/2010/main" val="277972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Dynamisch laden van assemblies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Het is ook mogelijk om assemblies te laden die niet door de huidige assembly is gekend.</a:t>
            </a:r>
          </a:p>
          <a:p>
            <a:pPr lvl="1"/>
            <a:r>
              <a:rPr lang="nl-BE" dirty="0"/>
              <a:t>Dit is vooral handig nodig als we met plug-ins werken.</a:t>
            </a:r>
          </a:p>
          <a:p>
            <a:r>
              <a:rPr lang="nl-BE" dirty="0"/>
              <a:t>Afhankelijk de wijze waarop de </a:t>
            </a:r>
            <a:r>
              <a:rPr lang="nl-BE" dirty="0" err="1"/>
              <a:t>assembly</a:t>
            </a:r>
            <a:r>
              <a:rPr lang="nl-BE" dirty="0"/>
              <a:t> wordt ingeladen komt die mee in de referentielijst van de applicatie en kan die niet worden vrijgegeven zolang de applicatie loopt</a:t>
            </a:r>
          </a:p>
          <a:p>
            <a:r>
              <a:rPr lang="nl-BE" dirty="0"/>
              <a:t>We kunnen assemblies op verschillende manieren opladen:</a:t>
            </a:r>
          </a:p>
          <a:p>
            <a:pPr lvl="1"/>
            <a:r>
              <a:rPr lang="nl-BE" dirty="0"/>
              <a:t>Van een extern bestand</a:t>
            </a:r>
          </a:p>
          <a:p>
            <a:pPr lvl="1"/>
            <a:r>
              <a:rPr lang="nl-BE" dirty="0"/>
              <a:t>Van een byte array</a:t>
            </a:r>
          </a:p>
          <a:p>
            <a:pPr lvl="1"/>
            <a:r>
              <a:rPr lang="nl-BE" dirty="0"/>
              <a:t>Via een volledige naam zonder locatie indien de assembly zich in een standaard locatie bevindt</a:t>
            </a:r>
          </a:p>
          <a:p>
            <a:pPr lvl="1"/>
            <a:endParaRPr lang="nl-BE" dirty="0"/>
          </a:p>
        </p:txBody>
      </p:sp>
    </p:spTree>
    <p:extLst>
      <p:ext uri="{BB962C8B-B14F-4D97-AF65-F5344CB8AC3E}">
        <p14:creationId xmlns:p14="http://schemas.microsoft.com/office/powerpoint/2010/main" val="294951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5" y="0"/>
            <a:ext cx="10917964" cy="794204"/>
          </a:xfrm>
        </p:spPr>
        <p:txBody>
          <a:bodyPr/>
          <a:lstStyle/>
          <a:p>
            <a:r>
              <a:rPr lang="nl-BE" dirty="0"/>
              <a:t>Laden van assemblies uit een file</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710119"/>
            <a:ext cx="11577825" cy="6147881"/>
          </a:xfrm>
        </p:spPr>
        <p:txBody>
          <a:bodyPr>
            <a:normAutofit lnSpcReduction="10000"/>
          </a:bodyPr>
          <a:lstStyle/>
          <a:p>
            <a:r>
              <a:rPr lang="nl-BE" dirty="0"/>
              <a:t>We kunnen 2 functies gebruiken om assemblies op te laden:</a:t>
            </a:r>
          </a:p>
          <a:p>
            <a:pPr lvl="1"/>
            <a:r>
              <a:rPr lang="nl-BE" dirty="0" err="1"/>
              <a:t>LoadFrom</a:t>
            </a:r>
            <a:r>
              <a:rPr lang="nl-BE" dirty="0"/>
              <a:t>:</a:t>
            </a:r>
          </a:p>
          <a:p>
            <a:pPr lvl="2"/>
            <a:r>
              <a:rPr lang="nl-BE" dirty="0"/>
              <a:t>Laad een assembly via een bestandslocatie of URL.</a:t>
            </a:r>
          </a:p>
          <a:p>
            <a:pPr lvl="2"/>
            <a:r>
              <a:rPr lang="nl-BE" dirty="0"/>
              <a:t>Indien de assembly reeds geladen was zal die referentie worden gebruikt i.p.v. deze opnieuw te laden.</a:t>
            </a:r>
          </a:p>
          <a:p>
            <a:pPr lvl="2"/>
            <a:r>
              <a:rPr lang="nl-BE" dirty="0"/>
              <a:t>Indien de assembly andere assemblies refereert zal </a:t>
            </a:r>
            <a:r>
              <a:rPr lang="nl-BE" dirty="0" err="1"/>
              <a:t>LoadFrom</a:t>
            </a:r>
            <a:r>
              <a:rPr lang="nl-BE" dirty="0"/>
              <a:t> die ook trachten te laden.</a:t>
            </a:r>
          </a:p>
          <a:p>
            <a:pPr lvl="1"/>
            <a:r>
              <a:rPr lang="nl-BE" dirty="0" err="1"/>
              <a:t>LoadFile</a:t>
            </a:r>
            <a:endParaRPr lang="nl-BE" dirty="0"/>
          </a:p>
          <a:p>
            <a:pPr lvl="2"/>
            <a:r>
              <a:rPr lang="nl-BE" dirty="0"/>
              <a:t>Laad een assembly via een bestandslocatie</a:t>
            </a:r>
          </a:p>
          <a:p>
            <a:pPr lvl="2"/>
            <a:r>
              <a:rPr lang="nl-BE" dirty="0"/>
              <a:t>Indien de assembly reeds geladen is vanaf een </a:t>
            </a:r>
            <a:r>
              <a:rPr lang="nl-BE" b="1" dirty="0"/>
              <a:t>andere</a:t>
            </a:r>
            <a:r>
              <a:rPr lang="nl-BE" dirty="0"/>
              <a:t> locatie zal </a:t>
            </a:r>
            <a:r>
              <a:rPr lang="nl-BE" dirty="0" err="1"/>
              <a:t>LoadFile</a:t>
            </a:r>
            <a:r>
              <a:rPr lang="nl-BE" dirty="0"/>
              <a:t> die opnieuw inladen in een aparte assembly.</a:t>
            </a:r>
          </a:p>
          <a:p>
            <a:pPr lvl="2"/>
            <a:r>
              <a:rPr lang="nl-BE" dirty="0"/>
              <a:t>Indien de assembly andere assemblies refereert moeten we die manueel opladen. Dit kan gebeuren via de </a:t>
            </a:r>
            <a:r>
              <a:rPr lang="nl-BE" dirty="0" err="1"/>
              <a:t>AssemblyResolve</a:t>
            </a:r>
            <a:r>
              <a:rPr lang="nl-BE" dirty="0"/>
              <a:t> event (hier gaan we later dieper op in).</a:t>
            </a:r>
          </a:p>
          <a:p>
            <a:pPr marL="1371600" lvl="3" indent="0">
              <a:buNone/>
            </a:pPr>
            <a:r>
              <a:rPr lang="en-US" sz="1500" dirty="0">
                <a:solidFill>
                  <a:srgbClr val="0000FF"/>
                </a:solidFill>
                <a:latin typeface="Consolas" panose="020B0609020204030204" pitchFamily="49" charset="0"/>
              </a:rPr>
              <a:t>public</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bool</a:t>
            </a:r>
            <a:r>
              <a:rPr lang="en-US" sz="1500" dirty="0">
                <a:solidFill>
                  <a:srgbClr val="000000"/>
                </a:solidFill>
                <a:latin typeface="Consolas" panose="020B0609020204030204" pitchFamily="49" charset="0"/>
              </a:rPr>
              <a:t> Load(</a:t>
            </a:r>
            <a:r>
              <a:rPr lang="en-US" sz="1500" dirty="0">
                <a:solidFill>
                  <a:srgbClr val="0000FF"/>
                </a:solidFill>
                <a:latin typeface="Consolas" panose="020B0609020204030204" pitchFamily="49" charset="0"/>
              </a:rPr>
              <a:t>string</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path,</a:t>
            </a:r>
            <a:r>
              <a:rPr lang="en-US" sz="1500" dirty="0" err="1">
                <a:solidFill>
                  <a:srgbClr val="0000FF"/>
                </a:solidFill>
                <a:latin typeface="Consolas" panose="020B0609020204030204" pitchFamily="49" charset="0"/>
              </a:rPr>
              <a:t>bool</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useLoadFile</a:t>
            </a:r>
            <a:r>
              <a:rPr lang="en-US" sz="1500" dirty="0">
                <a:solidFill>
                  <a:srgbClr val="000000"/>
                </a:solidFill>
                <a:latin typeface="Consolas" panose="020B0609020204030204" pitchFamily="49" charset="0"/>
              </a:rPr>
              <a:t>) {</a:t>
            </a:r>
          </a:p>
          <a:p>
            <a:pPr marL="1371600" lvl="3" indent="0">
              <a:buNone/>
            </a:pPr>
            <a:r>
              <a:rPr lang="en-US" sz="1500" dirty="0">
                <a:solidFill>
                  <a:srgbClr val="000000"/>
                </a:solidFill>
                <a:latin typeface="Consolas" panose="020B0609020204030204" pitchFamily="49" charset="0"/>
              </a:rPr>
              <a:t>  </a:t>
            </a:r>
            <a:r>
              <a:rPr lang="en-US" sz="1500" dirty="0">
                <a:solidFill>
                  <a:srgbClr val="2B91AF"/>
                </a:solidFill>
                <a:latin typeface="Consolas" panose="020B0609020204030204" pitchFamily="49" charset="0"/>
              </a:rPr>
              <a:t>Assembly</a:t>
            </a:r>
            <a:r>
              <a:rPr lang="en-US" sz="1500" dirty="0">
                <a:solidFill>
                  <a:srgbClr val="000000"/>
                </a:solidFill>
                <a:latin typeface="Consolas" panose="020B0609020204030204" pitchFamily="49" charset="0"/>
              </a:rPr>
              <a:t> </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=null;</a:t>
            </a:r>
          </a:p>
          <a:p>
            <a:pPr marL="1371600" lvl="3" indent="0">
              <a:buNone/>
            </a:pPr>
            <a:r>
              <a:rPr lang="en-US" sz="1500" dirty="0">
                <a:solidFill>
                  <a:srgbClr val="0000FF"/>
                </a:solidFill>
                <a:latin typeface="Consolas" panose="020B0609020204030204" pitchFamily="49" charset="0"/>
              </a:rPr>
              <a:t>  if</a:t>
            </a:r>
            <a:r>
              <a:rPr lang="en-US" sz="1500" dirty="0">
                <a:solidFill>
                  <a:srgbClr val="000000"/>
                </a:solidFill>
                <a:latin typeface="Consolas" panose="020B0609020204030204" pitchFamily="49" charset="0"/>
              </a:rPr>
              <a:t>(</a:t>
            </a:r>
            <a:r>
              <a:rPr lang="en-US" sz="1500" dirty="0" err="1">
                <a:solidFill>
                  <a:srgbClr val="000000"/>
                </a:solidFill>
                <a:latin typeface="Consolas" panose="020B0609020204030204" pitchFamily="49" charset="0"/>
              </a:rPr>
              <a:t>path.Length</a:t>
            </a:r>
            <a:r>
              <a:rPr lang="en-US" sz="1500" dirty="0">
                <a:solidFill>
                  <a:srgbClr val="000000"/>
                </a:solidFill>
                <a:latin typeface="Consolas" panose="020B0609020204030204" pitchFamily="49" charset="0"/>
              </a:rPr>
              <a:t> &gt; 0 &amp;&amp; </a:t>
            </a:r>
            <a:r>
              <a:rPr lang="en-US" sz="1500" dirty="0" err="1">
                <a:solidFill>
                  <a:srgbClr val="2B91AF"/>
                </a:solidFill>
                <a:latin typeface="Consolas" panose="020B0609020204030204" pitchFamily="49" charset="0"/>
              </a:rPr>
              <a:t>File</a:t>
            </a:r>
            <a:r>
              <a:rPr lang="en-US" sz="1500" dirty="0" err="1">
                <a:solidFill>
                  <a:srgbClr val="000000"/>
                </a:solidFill>
                <a:latin typeface="Consolas" panose="020B0609020204030204" pitchFamily="49" charset="0"/>
              </a:rPr>
              <a:t>.Exists</a:t>
            </a:r>
            <a:r>
              <a:rPr lang="en-US" sz="1500" dirty="0">
                <a:solidFill>
                  <a:srgbClr val="000000"/>
                </a:solidFill>
                <a:latin typeface="Consolas" panose="020B0609020204030204" pitchFamily="49" charset="0"/>
              </a:rPr>
              <a:t>(path)) {</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if</a:t>
            </a:r>
            <a:r>
              <a:rPr lang="en-US" sz="1500" dirty="0">
                <a:solidFill>
                  <a:srgbClr val="000000"/>
                </a:solidFill>
                <a:latin typeface="Consolas" panose="020B0609020204030204" pitchFamily="49" charset="0"/>
              </a:rPr>
              <a:t>(!</a:t>
            </a:r>
            <a:r>
              <a:rPr lang="en-US" sz="1500" dirty="0" err="1">
                <a:solidFill>
                  <a:srgbClr val="000000"/>
                </a:solidFill>
                <a:latin typeface="Consolas" panose="020B0609020204030204" pitchFamily="49" charset="0"/>
              </a:rPr>
              <a:t>useLoadFile</a:t>
            </a:r>
            <a:r>
              <a:rPr lang="en-US" sz="1500" dirty="0">
                <a:solidFill>
                  <a:srgbClr val="000000"/>
                </a:solidFill>
                <a:latin typeface="Consolas" panose="020B0609020204030204" pitchFamily="49" charset="0"/>
              </a:rPr>
              <a:t>) 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err="1">
                <a:solidFill>
                  <a:srgbClr val="2B91AF"/>
                </a:solidFill>
                <a:latin typeface="Consolas" panose="020B0609020204030204" pitchFamily="49" charset="0"/>
              </a:rPr>
              <a:t>Assembly</a:t>
            </a:r>
            <a:r>
              <a:rPr lang="en-US" sz="1500" dirty="0" err="1">
                <a:solidFill>
                  <a:srgbClr val="000000"/>
                </a:solidFill>
                <a:latin typeface="Consolas" panose="020B0609020204030204" pitchFamily="49" charset="0"/>
              </a:rPr>
              <a:t>.LoadFrom</a:t>
            </a:r>
            <a:r>
              <a:rPr lang="en-US" sz="1500" dirty="0">
                <a:solidFill>
                  <a:srgbClr val="000000"/>
                </a:solidFill>
                <a:latin typeface="Consolas" panose="020B0609020204030204" pitchFamily="49" charset="0"/>
              </a:rPr>
              <a:t>(path);</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else</a:t>
            </a:r>
            <a:r>
              <a:rPr lang="en-US" sz="1500" dirty="0">
                <a:solidFill>
                  <a:srgbClr val="000000"/>
                </a:solidFill>
                <a:latin typeface="Consolas" panose="020B0609020204030204" pitchFamily="49" charset="0"/>
              </a:rPr>
              <a:t> 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err="1">
                <a:solidFill>
                  <a:srgbClr val="2B91AF"/>
                </a:solidFill>
                <a:latin typeface="Consolas" panose="020B0609020204030204" pitchFamily="49" charset="0"/>
              </a:rPr>
              <a:t>Assembly</a:t>
            </a:r>
            <a:r>
              <a:rPr lang="en-US" sz="1500" dirty="0" err="1">
                <a:solidFill>
                  <a:srgbClr val="000000"/>
                </a:solidFill>
                <a:latin typeface="Consolas" panose="020B0609020204030204" pitchFamily="49" charset="0"/>
              </a:rPr>
              <a:t>.LoadFile</a:t>
            </a:r>
            <a:r>
              <a:rPr lang="en-US" sz="1500" dirty="0">
                <a:solidFill>
                  <a:srgbClr val="000000"/>
                </a:solidFill>
                <a:latin typeface="Consolas" panose="020B0609020204030204" pitchFamily="49" charset="0"/>
              </a:rPr>
              <a:t>(path);</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if</a:t>
            </a:r>
            <a:r>
              <a:rPr lang="en-US" sz="1500" dirty="0">
                <a:solidFill>
                  <a:srgbClr val="000000"/>
                </a:solidFill>
                <a:latin typeface="Consolas" panose="020B0609020204030204" pitchFamily="49" charset="0"/>
              </a:rPr>
              <a:t>(_</a:t>
            </a:r>
            <a:r>
              <a:rPr lang="en-US" sz="1500" dirty="0" err="1">
                <a:solidFill>
                  <a:srgbClr val="000000"/>
                </a:solidFill>
                <a:latin typeface="Consolas" panose="020B0609020204030204" pitchFamily="49" charset="0"/>
              </a:rPr>
              <a:t>assm</a:t>
            </a:r>
            <a:r>
              <a:rPr lang="en-US" sz="1500" dirty="0">
                <a:solidFill>
                  <a:srgbClr val="000000"/>
                </a:solidFill>
                <a:latin typeface="Consolas" panose="020B0609020204030204" pitchFamily="49" charset="0"/>
              </a:rPr>
              <a:t> != </a:t>
            </a:r>
            <a:r>
              <a:rPr lang="en-US" sz="1500" dirty="0">
                <a:solidFill>
                  <a:srgbClr val="0000FF"/>
                </a:solidFill>
                <a:latin typeface="Consolas" panose="020B0609020204030204" pitchFamily="49" charset="0"/>
              </a:rPr>
              <a:t>null</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return</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true</a:t>
            </a:r>
            <a:r>
              <a:rPr lang="en-US" sz="1500" dirty="0">
                <a:solidFill>
                  <a:srgbClr val="000000"/>
                </a:solidFill>
                <a:latin typeface="Consolas" panose="020B0609020204030204" pitchFamily="49" charset="0"/>
              </a:rPr>
              <a:t>;</a:t>
            </a:r>
          </a:p>
          <a:p>
            <a:pPr marL="1371600" lvl="3" indent="0">
              <a:buNone/>
            </a:pPr>
            <a:r>
              <a:rPr lang="en-US" sz="1500" dirty="0">
                <a:solidFill>
                  <a:srgbClr val="000000"/>
                </a:solidFill>
                <a:latin typeface="Consolas" panose="020B0609020204030204" pitchFamily="49" charset="0"/>
              </a:rPr>
              <a:t>    }</a:t>
            </a:r>
          </a:p>
          <a:p>
            <a:pPr marL="1371600" lvl="3" indent="0">
              <a:buNone/>
            </a:pP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return</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false</a:t>
            </a:r>
            <a:r>
              <a:rPr lang="en-US" sz="1500" dirty="0">
                <a:solidFill>
                  <a:srgbClr val="000000"/>
                </a:solidFill>
                <a:latin typeface="Consolas" panose="020B0609020204030204" pitchFamily="49" charset="0"/>
              </a:rPr>
              <a:t>;</a:t>
            </a:r>
          </a:p>
          <a:p>
            <a:pPr marL="1371600" lvl="3" indent="0">
              <a:buNone/>
            </a:pPr>
            <a:r>
              <a:rPr lang="en-US" sz="1500" dirty="0">
                <a:solidFill>
                  <a:srgbClr val="000000"/>
                </a:solidFill>
                <a:latin typeface="Consolas" panose="020B0609020204030204" pitchFamily="49" charset="0"/>
              </a:rPr>
              <a:t>}</a:t>
            </a:r>
            <a:endParaRPr lang="nl-BE" sz="1500" dirty="0"/>
          </a:p>
          <a:p>
            <a:endParaRPr lang="nl-BE" dirty="0"/>
          </a:p>
          <a:p>
            <a:endParaRPr lang="nl-BE" dirty="0"/>
          </a:p>
        </p:txBody>
      </p:sp>
    </p:spTree>
    <p:extLst>
      <p:ext uri="{BB962C8B-B14F-4D97-AF65-F5344CB8AC3E}">
        <p14:creationId xmlns:p14="http://schemas.microsoft.com/office/powerpoint/2010/main" val="231881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fade">
                                      <p:cBhvr>
                                        <p:cTn id="55" dur="500"/>
                                        <p:tgtEl>
                                          <p:spTgt spid="3">
                                            <p:txEl>
                                              <p:pRg st="10" end="1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fade">
                                      <p:cBhvr>
                                        <p:cTn id="61" dur="500"/>
                                        <p:tgtEl>
                                          <p:spTgt spid="3">
                                            <p:txEl>
                                              <p:pRg st="12" end="12"/>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
                                            <p:txEl>
                                              <p:pRg st="13" end="13"/>
                                            </p:txEl>
                                          </p:spTgt>
                                        </p:tgtEl>
                                        <p:attrNameLst>
                                          <p:attrName>style.visibility</p:attrName>
                                        </p:attrNameLst>
                                      </p:cBhvr>
                                      <p:to>
                                        <p:strVal val="visible"/>
                                      </p:to>
                                    </p:set>
                                    <p:animEffect transition="in" filter="fade">
                                      <p:cBhvr>
                                        <p:cTn id="64" dur="500"/>
                                        <p:tgtEl>
                                          <p:spTgt spid="3">
                                            <p:txEl>
                                              <p:pRg st="13" end="13"/>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fade">
                                      <p:cBhvr>
                                        <p:cTn id="67" dur="500"/>
                                        <p:tgtEl>
                                          <p:spTgt spid="3">
                                            <p:txEl>
                                              <p:pRg st="14" end="14"/>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
                                            <p:txEl>
                                              <p:pRg st="15" end="15"/>
                                            </p:txEl>
                                          </p:spTgt>
                                        </p:tgtEl>
                                        <p:attrNameLst>
                                          <p:attrName>style.visibility</p:attrName>
                                        </p:attrNameLst>
                                      </p:cBhvr>
                                      <p:to>
                                        <p:strVal val="visible"/>
                                      </p:to>
                                    </p:set>
                                    <p:animEffect transition="in" filter="fade">
                                      <p:cBhvr>
                                        <p:cTn id="70" dur="500"/>
                                        <p:tgtEl>
                                          <p:spTgt spid="3">
                                            <p:txEl>
                                              <p:pRg st="15" end="15"/>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
                                            <p:txEl>
                                              <p:pRg st="16" end="16"/>
                                            </p:txEl>
                                          </p:spTgt>
                                        </p:tgtEl>
                                        <p:attrNameLst>
                                          <p:attrName>style.visibility</p:attrName>
                                        </p:attrNameLst>
                                      </p:cBhvr>
                                      <p:to>
                                        <p:strVal val="visible"/>
                                      </p:to>
                                    </p:set>
                                    <p:animEffect transition="in" filter="fade">
                                      <p:cBhvr>
                                        <p:cTn id="73" dur="500"/>
                                        <p:tgtEl>
                                          <p:spTgt spid="3">
                                            <p:txEl>
                                              <p:pRg st="16" end="16"/>
                                            </p:txEl>
                                          </p:spTgt>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
                                            <p:txEl>
                                              <p:pRg st="17" end="17"/>
                                            </p:txEl>
                                          </p:spTgt>
                                        </p:tgtEl>
                                        <p:attrNameLst>
                                          <p:attrName>style.visibility</p:attrName>
                                        </p:attrNameLst>
                                      </p:cBhvr>
                                      <p:to>
                                        <p:strVal val="visible"/>
                                      </p:to>
                                    </p:set>
                                    <p:animEffect transition="in" filter="fade">
                                      <p:cBhvr>
                                        <p:cTn id="76" dur="500"/>
                                        <p:tgtEl>
                                          <p:spTgt spid="3">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Laden van een buffer</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079770"/>
            <a:ext cx="10917964" cy="5287473"/>
          </a:xfrm>
        </p:spPr>
        <p:txBody>
          <a:bodyPr>
            <a:normAutofit/>
          </a:bodyPr>
          <a:lstStyle/>
          <a:p>
            <a:r>
              <a:rPr lang="nl-BE" dirty="0"/>
              <a:t>Het is tevens mogelijk om assemblies in een aparte opslag of database te bewaren als een buffer van bytes.</a:t>
            </a:r>
          </a:p>
          <a:p>
            <a:r>
              <a:rPr lang="nl-BE" dirty="0"/>
              <a:t>We kunnen die buffer terug opladen via de Load functie.</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bool</a:t>
            </a:r>
            <a:r>
              <a:rPr lang="en-US" sz="1700" dirty="0">
                <a:solidFill>
                  <a:srgbClr val="000000"/>
                </a:solidFill>
                <a:latin typeface="Consolas" panose="020B0609020204030204" pitchFamily="49" charset="0"/>
              </a:rPr>
              <a:t> Load(</a:t>
            </a:r>
            <a:r>
              <a:rPr lang="en-US" sz="1700" dirty="0">
                <a:solidFill>
                  <a:srgbClr val="0000FF"/>
                </a:solidFill>
                <a:latin typeface="Consolas" panose="020B0609020204030204" pitchFamily="49" charset="0"/>
              </a:rPr>
              <a:t>byte</a:t>
            </a:r>
            <a:r>
              <a:rPr lang="en-US" sz="1700" dirty="0">
                <a:solidFill>
                  <a:srgbClr val="000000"/>
                </a:solidFill>
                <a:latin typeface="Consolas" panose="020B0609020204030204" pitchFamily="49" charset="0"/>
              </a:rPr>
              <a:t>[] buffer) {</a:t>
            </a:r>
          </a:p>
          <a:p>
            <a:pPr marL="914400" lvl="2" indent="0">
              <a:buNone/>
            </a:pPr>
            <a:r>
              <a:rPr lang="en-US" sz="1700" dirty="0">
                <a:solidFill>
                  <a:srgbClr val="000000"/>
                </a:solidFill>
                <a:latin typeface="Consolas" panose="020B0609020204030204" pitchFamily="49" charset="0"/>
              </a:rPr>
              <a:t>  </a:t>
            </a:r>
            <a:r>
              <a:rPr lang="en-US" sz="1700" dirty="0">
                <a:solidFill>
                  <a:srgbClr val="2B91AF"/>
                </a:solidFill>
                <a:latin typeface="Consolas" panose="020B0609020204030204" pitchFamily="49" charset="0"/>
              </a:rPr>
              <a:t>Assembly</a:t>
            </a: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null</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if</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buffer?.Length</a:t>
            </a:r>
            <a:r>
              <a:rPr lang="en-US" sz="1700" dirty="0">
                <a:solidFill>
                  <a:srgbClr val="000000"/>
                </a:solidFill>
                <a:latin typeface="Consolas" panose="020B0609020204030204" pitchFamily="49" charset="0"/>
              </a:rPr>
              <a:t> &gt; 0) {</a:t>
            </a:r>
          </a:p>
          <a:p>
            <a:pPr marL="914400" lvl="2"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err="1">
                <a:solidFill>
                  <a:srgbClr val="2B91AF"/>
                </a:solidFill>
                <a:latin typeface="Consolas" panose="020B0609020204030204" pitchFamily="49" charset="0"/>
              </a:rPr>
              <a:t>Assembly</a:t>
            </a:r>
            <a:r>
              <a:rPr lang="en-US" sz="1700" dirty="0" err="1">
                <a:solidFill>
                  <a:srgbClr val="000000"/>
                </a:solidFill>
                <a:latin typeface="Consolas" panose="020B0609020204030204" pitchFamily="49" charset="0"/>
              </a:rPr>
              <a:t>.Load</a:t>
            </a:r>
            <a:r>
              <a:rPr lang="en-US" sz="1700" dirty="0">
                <a:solidFill>
                  <a:srgbClr val="000000"/>
                </a:solidFill>
                <a:latin typeface="Consolas" panose="020B0609020204030204" pitchFamily="49" charset="0"/>
              </a:rPr>
              <a:t>(buffer);</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if</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assm</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null</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return</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true</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return</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false</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2965140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0"/>
            <a:ext cx="10917964" cy="794204"/>
          </a:xfrm>
        </p:spPr>
        <p:txBody>
          <a:bodyPr/>
          <a:lstStyle/>
          <a:p>
            <a:r>
              <a:rPr lang="nl-BE" dirty="0"/>
              <a:t>Application domain events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794205"/>
            <a:ext cx="11509730" cy="5970140"/>
          </a:xfrm>
        </p:spPr>
        <p:txBody>
          <a:bodyPr>
            <a:normAutofit/>
          </a:bodyPr>
          <a:lstStyle/>
          <a:p>
            <a:r>
              <a:rPr lang="nl-BE" dirty="0"/>
              <a:t>Soms gebeurt het dat bij het laden van assemblies, satelliet assemblies niet gevonden worden in de standaard locaties.</a:t>
            </a:r>
          </a:p>
          <a:p>
            <a:r>
              <a:rPr lang="nl-BE" dirty="0"/>
              <a:t>De App domain biedt de mogelijkheid om die programmatorisch te laden. Hiervoor gebruiken we de </a:t>
            </a:r>
            <a:r>
              <a:rPr lang="nl-BE" dirty="0" err="1"/>
              <a:t>AssemblyResolve</a:t>
            </a:r>
            <a:r>
              <a:rPr lang="nl-BE" dirty="0"/>
              <a:t> event.</a:t>
            </a:r>
          </a:p>
          <a:p>
            <a:r>
              <a:rPr lang="nl-BE" dirty="0"/>
              <a:t>Via de statische functie </a:t>
            </a:r>
            <a:r>
              <a:rPr lang="nl-BE" dirty="0" err="1"/>
              <a:t>CurrentDomain</a:t>
            </a:r>
            <a:r>
              <a:rPr lang="nl-BE" dirty="0"/>
              <a:t> in de </a:t>
            </a:r>
            <a:r>
              <a:rPr lang="nl-BE" dirty="0" err="1"/>
              <a:t>AppDomain</a:t>
            </a:r>
            <a:r>
              <a:rPr lang="nl-BE" dirty="0"/>
              <a:t> </a:t>
            </a:r>
            <a:r>
              <a:rPr lang="nl-BE" dirty="0" err="1"/>
              <a:t>classe</a:t>
            </a:r>
            <a:r>
              <a:rPr lang="nl-BE" dirty="0"/>
              <a:t> kunnen we hierop intekenen:</a:t>
            </a:r>
          </a:p>
          <a:p>
            <a:endParaRPr lang="nl-BE" dirty="0"/>
          </a:p>
          <a:p>
            <a:pPr marL="914400" lvl="2" indent="0">
              <a:buNone/>
            </a:pPr>
            <a:r>
              <a:rPr lang="en-US" sz="1800" dirty="0">
                <a:solidFill>
                  <a:srgbClr val="0000FF"/>
                </a:solidFill>
                <a:latin typeface="Consolas" panose="020B0609020204030204" pitchFamily="49" charset="0"/>
              </a:rPr>
              <a:t>public</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RegisterEvents</a:t>
            </a:r>
            <a:r>
              <a:rPr lang="en-US" sz="1800" dirty="0">
                <a:solidFill>
                  <a:srgbClr val="000000"/>
                </a:solidFill>
                <a:latin typeface="Consolas" panose="020B0609020204030204" pitchFamily="49" charset="0"/>
              </a:rPr>
              <a:t>() {</a:t>
            </a:r>
          </a:p>
          <a:p>
            <a:pPr marL="914400" lvl="2" indent="0">
              <a:buNone/>
            </a:pP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AppDomain</a:t>
            </a:r>
            <a:r>
              <a:rPr lang="en-US" sz="1800" dirty="0" err="1">
                <a:solidFill>
                  <a:srgbClr val="000000"/>
                </a:solidFill>
                <a:latin typeface="Consolas" panose="020B0609020204030204" pitchFamily="49" charset="0"/>
              </a:rPr>
              <a:t>.CurrentDomain.AssemblyResolve</a:t>
            </a:r>
            <a:r>
              <a:rPr lang="en-US" sz="1800" dirty="0">
                <a:solidFill>
                  <a:srgbClr val="000000"/>
                </a:solidFill>
                <a:latin typeface="Consolas" panose="020B0609020204030204" pitchFamily="49" charset="0"/>
              </a:rPr>
              <a:t> += </a:t>
            </a:r>
            <a:r>
              <a:rPr lang="en-US" sz="1800" dirty="0" err="1">
                <a:solidFill>
                  <a:srgbClr val="000000"/>
                </a:solidFill>
                <a:latin typeface="Consolas" panose="020B0609020204030204" pitchFamily="49" charset="0"/>
              </a:rPr>
              <a:t>OnResolveAssembly</a:t>
            </a:r>
            <a:r>
              <a:rPr lang="en-US" sz="1800" dirty="0">
                <a:solidFill>
                  <a:srgbClr val="000000"/>
                </a:solidFill>
                <a:latin typeface="Consolas" panose="020B0609020204030204" pitchFamily="49" charset="0"/>
              </a:rPr>
              <a:t>;</a:t>
            </a:r>
          </a:p>
          <a:p>
            <a:pPr marL="914400" lvl="2" indent="0">
              <a:buNone/>
            </a:pPr>
            <a:r>
              <a:rPr lang="en-US" sz="1800" dirty="0">
                <a:solidFill>
                  <a:srgbClr val="000000"/>
                </a:solidFill>
                <a:latin typeface="Consolas" panose="020B0609020204030204" pitchFamily="49" charset="0"/>
              </a:rPr>
              <a:t>}</a:t>
            </a:r>
          </a:p>
          <a:p>
            <a:pPr marL="914400" lvl="2" indent="0">
              <a:buNone/>
            </a:pPr>
            <a:r>
              <a:rPr lang="en-US" sz="1800" dirty="0">
                <a:solidFill>
                  <a:srgbClr val="0000FF"/>
                </a:solidFill>
                <a:latin typeface="Consolas" panose="020B0609020204030204" pitchFamily="49" charset="0"/>
              </a:rPr>
              <a:t>private</a:t>
            </a:r>
            <a:r>
              <a:rPr lang="en-US" sz="1800" dirty="0">
                <a:solidFill>
                  <a:srgbClr val="000000"/>
                </a:solidFill>
                <a:latin typeface="Consolas" panose="020B0609020204030204" pitchFamily="49" charset="0"/>
              </a:rPr>
              <a:t> </a:t>
            </a:r>
            <a:r>
              <a:rPr lang="en-US" sz="1800" dirty="0">
                <a:solidFill>
                  <a:srgbClr val="2B91AF"/>
                </a:solidFill>
                <a:latin typeface="Consolas" panose="020B0609020204030204" pitchFamily="49" charset="0"/>
              </a:rPr>
              <a:t>Assembly</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OnResolveAssembly</a:t>
            </a:r>
            <a:r>
              <a:rPr lang="en-US" sz="1800" dirty="0">
                <a:solidFill>
                  <a:srgbClr val="000000"/>
                </a:solidFill>
                <a:latin typeface="Consolas" panose="020B0609020204030204" pitchFamily="49" charset="0"/>
              </a:rPr>
              <a:t>(</a:t>
            </a:r>
            <a:r>
              <a:rPr lang="en-US" sz="1800" dirty="0">
                <a:solidFill>
                  <a:srgbClr val="0000FF"/>
                </a:solidFill>
                <a:latin typeface="Consolas" panose="020B0609020204030204" pitchFamily="49" charset="0"/>
              </a:rPr>
              <a:t>object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sender,ResolveEventArgs</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args</a:t>
            </a:r>
            <a:r>
              <a:rPr lang="en-US" sz="1800" dirty="0">
                <a:solidFill>
                  <a:srgbClr val="000000"/>
                </a:solidFill>
                <a:latin typeface="Consolas" panose="020B0609020204030204" pitchFamily="49" charset="0"/>
              </a:rPr>
              <a:t>) {</a:t>
            </a:r>
          </a:p>
          <a:p>
            <a:pPr marL="914400" lvl="2" indent="0">
              <a:buNone/>
            </a:pPr>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Assembly</a:t>
            </a:r>
            <a:r>
              <a:rPr lang="en-US" sz="1800" dirty="0" err="1">
                <a:solidFill>
                  <a:srgbClr val="000000"/>
                </a:solidFill>
                <a:latin typeface="Consolas" panose="020B0609020204030204" pitchFamily="49" charset="0"/>
              </a:rPr>
              <a:t>.LoadFrom</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assmName</a:t>
            </a:r>
            <a:r>
              <a:rPr lang="en-US" sz="1800" dirty="0">
                <a:solidFill>
                  <a:srgbClr val="000000"/>
                </a:solidFill>
                <a:latin typeface="Consolas" panose="020B0609020204030204" pitchFamily="49" charset="0"/>
              </a:rPr>
              <a:t>);</a:t>
            </a:r>
          </a:p>
          <a:p>
            <a:pPr marL="914400" lvl="2" indent="0">
              <a:buNone/>
            </a:pPr>
            <a:r>
              <a:rPr lang="en-US" sz="1800" dirty="0">
                <a:solidFill>
                  <a:srgbClr val="000000"/>
                </a:solidFill>
                <a:latin typeface="Consolas" panose="020B0609020204030204" pitchFamily="49" charset="0"/>
              </a:rPr>
              <a:t>}</a:t>
            </a:r>
          </a:p>
          <a:p>
            <a:pPr marL="914400" lvl="2" indent="0">
              <a:buNone/>
            </a:pPr>
            <a:endParaRPr lang="nl-BE" sz="1800" dirty="0"/>
          </a:p>
        </p:txBody>
      </p:sp>
    </p:spTree>
    <p:extLst>
      <p:ext uri="{BB962C8B-B14F-4D97-AF65-F5344CB8AC3E}">
        <p14:creationId xmlns:p14="http://schemas.microsoft.com/office/powerpoint/2010/main" val="2934846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2072</Words>
  <Application>Microsoft Office PowerPoint</Application>
  <PresentationFormat>Widescreen</PresentationFormat>
  <Paragraphs>213</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Arial Nova</vt:lpstr>
      <vt:lpstr>Calibri</vt:lpstr>
      <vt:lpstr>Calibri Light</vt:lpstr>
      <vt:lpstr>Consolas</vt:lpstr>
      <vt:lpstr>Office Theme</vt:lpstr>
      <vt:lpstr>Programmeren in C# </vt:lpstr>
      <vt:lpstr>PowerPoint Presentation</vt:lpstr>
      <vt:lpstr>CLR Assemblies</vt:lpstr>
      <vt:lpstr>Modules</vt:lpstr>
      <vt:lpstr>Strong naming</vt:lpstr>
      <vt:lpstr>Dynamisch laden van assemblies</vt:lpstr>
      <vt:lpstr>Laden van assemblies uit een file</vt:lpstr>
      <vt:lpstr>Laden van een buffer</vt:lpstr>
      <vt:lpstr>Application domain events</vt:lpstr>
      <vt:lpstr>Nadelen van deze methodes</vt:lpstr>
      <vt:lpstr>AssemblyLoadContext</vt:lpstr>
      <vt:lpstr>AssemblyLoadContext</vt:lpstr>
      <vt:lpstr>Labo I </vt:lpstr>
      <vt:lpstr>PowerPoint Presentation</vt:lpstr>
      <vt:lpstr>Reflection </vt:lpstr>
      <vt:lpstr>Ontleden van de code</vt:lpstr>
      <vt:lpstr>Werken met types</vt:lpstr>
      <vt:lpstr>Werken met types</vt:lpstr>
      <vt:lpstr>Dynamisch maken van instanties.</vt:lpstr>
      <vt:lpstr>Dynamisch aanroepen van functies.</vt:lpstr>
      <vt:lpstr>Dynamisch zetten van properties</vt:lpstr>
      <vt:lpstr>Labo II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 in C#</dc:title>
  <dc:creator>Filip Geens</dc:creator>
  <cp:lastModifiedBy>Filip Geens</cp:lastModifiedBy>
  <cp:revision>3</cp:revision>
  <dcterms:created xsi:type="dcterms:W3CDTF">2021-01-17T15:59:06Z</dcterms:created>
  <dcterms:modified xsi:type="dcterms:W3CDTF">2025-05-07T20:29:13Z</dcterms:modified>
</cp:coreProperties>
</file>